
<file path=[Content_Types].xml><?xml version="1.0" encoding="utf-8"?>
<Types xmlns="http://schemas.openxmlformats.org/package/2006/content-types">
  <Default Extension="gif" ContentType="image/gif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61" r:id="rId1"/>
  </p:sldMasterIdLst>
  <p:sldIdLst>
    <p:sldId id="267" r:id="rId2"/>
    <p:sldId id="257" r:id="rId3"/>
    <p:sldId id="268" r:id="rId4"/>
    <p:sldId id="269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12192000" cy="6858000"/>
  <p:notesSz cx="12192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1" autoAdjust="0"/>
    <p:restoredTop sz="94660"/>
  </p:normalViewPr>
  <p:slideViewPr>
    <p:cSldViewPr>
      <p:cViewPr>
        <p:scale>
          <a:sx n="80" d="100"/>
          <a:sy n="80" d="100"/>
        </p:scale>
        <p:origin x="936" y="5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‹№›</a:t>
            </a:fld>
            <a:endParaRPr lang="uk-UA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8177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73610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57770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‹№›</a:t>
            </a:fld>
            <a:endParaRPr lang="uk-UA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52986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3024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‹№›</a:t>
            </a:fld>
            <a:endParaRPr lang="uk-UA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514615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81995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816958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56437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823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5566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4178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7697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86935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83288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396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70815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8295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F15528-21DE-4FAA-801E-634DDDAF4B2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80874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  <p:sldLayoutId id="2147483874" r:id="rId13"/>
    <p:sldLayoutId id="2147483875" r:id="rId14"/>
    <p:sldLayoutId id="2147483876" r:id="rId15"/>
    <p:sldLayoutId id="2147483877" r:id="rId16"/>
    <p:sldLayoutId id="2147483878" r:id="rId17"/>
    <p:sldLayoutId id="2147483879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12">
            <a:extLst>
              <a:ext uri="{FF2B5EF4-FFF2-40B4-BE49-F238E27FC236}">
                <a16:creationId xmlns:a16="http://schemas.microsoft.com/office/drawing/2014/main" id="{815FE1BE-C3FD-4A7D-A49A-64A6E958CB9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76425" y="190500"/>
            <a:ext cx="889635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698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7612" y="0"/>
            <a:ext cx="3714496" cy="392899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97784" y="2070671"/>
            <a:ext cx="4126738" cy="2871851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2305685" y="675322"/>
            <a:ext cx="227329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75" dirty="0">
                <a:solidFill>
                  <a:srgbClr val="8EC0C1"/>
                </a:solidFill>
                <a:latin typeface="Lucida Sans Unicode"/>
                <a:cs typeface="Lucida Sans Unicode"/>
              </a:rPr>
              <a:t>◤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57465" y="3440176"/>
            <a:ext cx="3480435" cy="328166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130"/>
              </a:spcBef>
              <a:buClr>
                <a:srgbClr val="8EC0C1"/>
              </a:buClr>
              <a:buSzPct val="90000"/>
              <a:tabLst>
                <a:tab pos="357505" algn="l"/>
                <a:tab pos="358140" algn="l"/>
              </a:tabLst>
            </a:pPr>
            <a:r>
              <a:rPr sz="20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Я</a:t>
            </a:r>
            <a:r>
              <a:rPr sz="200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ходжу</a:t>
            </a:r>
            <a:r>
              <a:rPr sz="200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до</a:t>
            </a:r>
            <a:r>
              <a:rPr sz="20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 дитсадочка,</a:t>
            </a:r>
            <a:endParaRPr sz="20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8EC0C1"/>
              </a:buClr>
            </a:pPr>
            <a:endParaRPr sz="1850" dirty="0">
              <a:latin typeface="Microsoft Sans Serif"/>
              <a:cs typeface="Microsoft Sans Serif"/>
            </a:endParaRPr>
          </a:p>
          <a:p>
            <a:pPr marL="12065">
              <a:lnSpc>
                <a:spcPct val="100000"/>
              </a:lnSpc>
              <a:buClr>
                <a:srgbClr val="8EC0C1"/>
              </a:buClr>
              <a:buSzPct val="90000"/>
              <a:tabLst>
                <a:tab pos="357505" algn="l"/>
                <a:tab pos="358140" algn="l"/>
              </a:tabLst>
            </a:pPr>
            <a:r>
              <a:rPr sz="20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Там</a:t>
            </a:r>
            <a:r>
              <a:rPr sz="20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ми</a:t>
            </a:r>
            <a:r>
              <a:rPr sz="20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весело</a:t>
            </a:r>
            <a:r>
              <a:rPr sz="20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гуляєм,</a:t>
            </a:r>
            <a:endParaRPr sz="20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8EC0C1"/>
              </a:buClr>
            </a:pPr>
            <a:endParaRPr sz="1750" dirty="0">
              <a:latin typeface="Microsoft Sans Serif"/>
              <a:cs typeface="Microsoft Sans Serif"/>
            </a:endParaRPr>
          </a:p>
          <a:p>
            <a:pPr marL="12065">
              <a:lnSpc>
                <a:spcPct val="100000"/>
              </a:lnSpc>
              <a:buClr>
                <a:srgbClr val="8EC0C1"/>
              </a:buClr>
              <a:buSzPct val="90000"/>
              <a:tabLst>
                <a:tab pos="357505" algn="l"/>
                <a:tab pos="358140" algn="l"/>
              </a:tabLst>
            </a:pPr>
            <a:r>
              <a:rPr sz="200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r>
              <a:rPr sz="20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забавки </a:t>
            </a:r>
            <a:r>
              <a:rPr sz="20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і</a:t>
            </a:r>
            <a:r>
              <a:rPr sz="20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ігри</a:t>
            </a:r>
            <a:r>
              <a:rPr sz="20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граєм,</a:t>
            </a:r>
            <a:endParaRPr sz="20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8EC0C1"/>
              </a:buClr>
            </a:pPr>
            <a:endParaRPr sz="1850" dirty="0">
              <a:latin typeface="Microsoft Sans Serif"/>
              <a:cs typeface="Microsoft Sans Serif"/>
            </a:endParaRPr>
          </a:p>
          <a:p>
            <a:pPr marL="12065">
              <a:lnSpc>
                <a:spcPct val="100000"/>
              </a:lnSpc>
              <a:buClr>
                <a:srgbClr val="8EC0C1"/>
              </a:buClr>
              <a:buSzPct val="90000"/>
              <a:tabLst>
                <a:tab pos="357505" algn="l"/>
                <a:tab pos="358140" algn="l"/>
              </a:tabLst>
            </a:pPr>
            <a:r>
              <a:rPr sz="20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Один </a:t>
            </a:r>
            <a:r>
              <a:rPr sz="20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одного</a:t>
            </a:r>
            <a:r>
              <a:rPr sz="20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наздоганяєм.</a:t>
            </a:r>
            <a:endParaRPr sz="20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8EC0C1"/>
              </a:buClr>
            </a:pPr>
            <a:endParaRPr sz="1850" dirty="0">
              <a:latin typeface="Microsoft Sans Serif"/>
              <a:cs typeface="Microsoft Sans Serif"/>
            </a:endParaRPr>
          </a:p>
          <a:p>
            <a:pPr marL="12065">
              <a:lnSpc>
                <a:spcPct val="100000"/>
              </a:lnSpc>
              <a:buClr>
                <a:srgbClr val="8EC0C1"/>
              </a:buClr>
              <a:buSzPct val="90000"/>
              <a:tabLst>
                <a:tab pos="357505" algn="l"/>
                <a:tab pos="358140" algn="l"/>
              </a:tabLst>
            </a:pPr>
            <a:r>
              <a:rPr sz="20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Бігаємо,стрибаємо,</a:t>
            </a:r>
            <a:endParaRPr sz="20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8EC0C1"/>
              </a:buClr>
            </a:pPr>
            <a:endParaRPr sz="1750" dirty="0">
              <a:latin typeface="Microsoft Sans Serif"/>
              <a:cs typeface="Microsoft Sans Serif"/>
            </a:endParaRPr>
          </a:p>
          <a:p>
            <a:pPr marL="12065">
              <a:lnSpc>
                <a:spcPct val="100000"/>
              </a:lnSpc>
              <a:buClr>
                <a:srgbClr val="8EC0C1"/>
              </a:buClr>
              <a:buSzPct val="90000"/>
              <a:tabLst>
                <a:tab pos="357505" algn="l"/>
                <a:tab pos="358140" algn="l"/>
              </a:tabLst>
            </a:pPr>
            <a:r>
              <a:rPr sz="20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І</a:t>
            </a:r>
            <a:r>
              <a:rPr sz="20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коліна </a:t>
            </a:r>
            <a:r>
              <a:rPr sz="20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розбиваємо.</a:t>
            </a:r>
            <a:endParaRPr sz="2000" dirty="0">
              <a:latin typeface="Microsoft Sans Serif"/>
              <a:cs typeface="Microsoft Sans Serif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09520" y="4290059"/>
            <a:ext cx="4081526" cy="249085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45" y="3261359"/>
            <a:ext cx="2662301" cy="360527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843145" y="13398"/>
            <a:ext cx="3319526" cy="270979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024745" y="575246"/>
            <a:ext cx="2167001" cy="301472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986395" y="13398"/>
            <a:ext cx="2338451" cy="310032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05685" y="675322"/>
            <a:ext cx="227329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75" dirty="0">
                <a:solidFill>
                  <a:srgbClr val="8EC0C1"/>
                </a:solidFill>
                <a:latin typeface="Lucida Sans Unicode"/>
                <a:cs typeface="Lucida Sans Unicode"/>
              </a:rPr>
              <a:t>◤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27679" y="3545522"/>
            <a:ext cx="4575175" cy="328102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buClr>
                <a:srgbClr val="8EC0C1"/>
              </a:buClr>
              <a:buSzPct val="90000"/>
              <a:tabLst>
                <a:tab pos="356870" algn="l"/>
                <a:tab pos="357505" algn="l"/>
              </a:tabLst>
            </a:pPr>
            <a:r>
              <a:rPr sz="20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Ми</a:t>
            </a:r>
            <a:r>
              <a:rPr sz="20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будемо</a:t>
            </a:r>
            <a:r>
              <a:rPr sz="20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грати,</a:t>
            </a:r>
            <a:r>
              <a:rPr sz="2000" spc="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веселитись,</a:t>
            </a:r>
            <a:endParaRPr sz="20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8EC0C1"/>
              </a:buClr>
            </a:pPr>
            <a:endParaRPr sz="185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buClr>
                <a:srgbClr val="8EC0C1"/>
              </a:buClr>
              <a:buSzPct val="90000"/>
              <a:tabLst>
                <a:tab pos="356870" algn="l"/>
                <a:tab pos="357505" algn="l"/>
              </a:tabLst>
            </a:pPr>
            <a:r>
              <a:rPr sz="200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з</a:t>
            </a:r>
            <a:r>
              <a:rPr sz="2000" spc="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пластиліну</a:t>
            </a:r>
            <a:r>
              <a:rPr sz="20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їжачків</a:t>
            </a:r>
            <a:r>
              <a:rPr sz="2000" spc="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ліпити,</a:t>
            </a:r>
            <a:endParaRPr sz="20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8EC0C1"/>
              </a:buClr>
            </a:pPr>
            <a:endParaRPr sz="175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buClr>
                <a:srgbClr val="8EC0C1"/>
              </a:buClr>
              <a:buSzPct val="90000"/>
              <a:tabLst>
                <a:tab pos="356870" algn="l"/>
                <a:tab pos="357505" algn="l"/>
              </a:tabLst>
            </a:pPr>
            <a:r>
              <a:rPr sz="20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малювати</a:t>
            </a:r>
            <a:r>
              <a:rPr sz="20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сонечко,</a:t>
            </a:r>
            <a:endParaRPr sz="20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8EC0C1"/>
              </a:buClr>
            </a:pPr>
            <a:endParaRPr sz="185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buClr>
                <a:srgbClr val="8EC0C1"/>
              </a:buClr>
              <a:buSzPct val="90000"/>
              <a:tabLst>
                <a:tab pos="356870" algn="l"/>
                <a:tab pos="357505" algn="l"/>
              </a:tabLst>
            </a:pPr>
            <a:r>
              <a:rPr sz="200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що</a:t>
            </a:r>
            <a:r>
              <a:rPr sz="20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заглядає</a:t>
            </a:r>
            <a:r>
              <a:rPr sz="20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у </a:t>
            </a:r>
            <a:r>
              <a:rPr sz="20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віконечко,</a:t>
            </a:r>
            <a:endParaRPr sz="20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8EC0C1"/>
              </a:buClr>
            </a:pPr>
            <a:endParaRPr sz="185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buClr>
                <a:srgbClr val="8EC0C1"/>
              </a:buClr>
              <a:buSzPct val="90000"/>
              <a:tabLst>
                <a:tab pos="356870" algn="l"/>
                <a:tab pos="357505" algn="l"/>
              </a:tabLst>
            </a:pPr>
            <a:r>
              <a:rPr sz="20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бо</a:t>
            </a:r>
            <a:r>
              <a:rPr sz="2000" spc="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дитсадочок</a:t>
            </a:r>
            <a:r>
              <a:rPr sz="20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 дарує</a:t>
            </a:r>
            <a:r>
              <a:rPr sz="2000" dirty="0">
                <a:solidFill>
                  <a:srgbClr val="FFFFFF"/>
                </a:solidFill>
                <a:latin typeface="Microsoft Sans Serif"/>
                <a:cs typeface="Microsoft Sans Serif"/>
              </a:rPr>
              <a:t> радість,</a:t>
            </a:r>
            <a:endParaRPr sz="20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8EC0C1"/>
              </a:buClr>
            </a:pPr>
            <a:endParaRPr sz="175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buClr>
                <a:srgbClr val="8EC0C1"/>
              </a:buClr>
              <a:buSzPct val="90000"/>
              <a:tabLst>
                <a:tab pos="356870" algn="l"/>
                <a:tab pos="357505" algn="l"/>
              </a:tabLst>
            </a:pPr>
            <a:r>
              <a:rPr sz="20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ходити</a:t>
            </a:r>
            <a:r>
              <a:rPr sz="20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до</a:t>
            </a:r>
            <a:r>
              <a:rPr sz="2000" spc="6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нього</a:t>
            </a:r>
            <a:r>
              <a:rPr sz="20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540" dirty="0">
                <a:solidFill>
                  <a:srgbClr val="FFFFFF"/>
                </a:solidFill>
                <a:latin typeface="Microsoft Sans Serif"/>
                <a:cs typeface="Microsoft Sans Serif"/>
              </a:rPr>
              <a:t>–</a:t>
            </a:r>
            <a:r>
              <a:rPr sz="20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 це</a:t>
            </a:r>
            <a:r>
              <a:rPr sz="20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дитяче</a:t>
            </a:r>
            <a:r>
              <a:rPr sz="20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FFFFFF"/>
                </a:solidFill>
                <a:latin typeface="Microsoft Sans Serif"/>
                <a:cs typeface="Microsoft Sans Serif"/>
              </a:rPr>
              <a:t>щастя!</a:t>
            </a:r>
            <a:endParaRPr sz="2000" dirty="0">
              <a:latin typeface="Microsoft Sans Serif"/>
              <a:cs typeface="Microsoft Sans Serif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9525" y="0"/>
            <a:ext cx="12178030" cy="6853555"/>
            <a:chOff x="9525" y="0"/>
            <a:chExt cx="12178030" cy="685355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25" y="37973"/>
              <a:ext cx="3205226" cy="337667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86775" y="47498"/>
              <a:ext cx="3681476" cy="285280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19800" y="37973"/>
              <a:ext cx="2614676" cy="338620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57550" y="0"/>
              <a:ext cx="2728976" cy="341464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8125" y="3381311"/>
              <a:ext cx="2748026" cy="347192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715375" y="2209673"/>
              <a:ext cx="2852801" cy="230987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172700" y="3667061"/>
              <a:ext cx="2014601" cy="318617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29450" y="3514661"/>
              <a:ext cx="2271776" cy="325285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854579" y="3759200"/>
            <a:ext cx="7077709" cy="6324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130"/>
              </a:spcBef>
              <a:buClr>
                <a:srgbClr val="8EC0C1"/>
              </a:buClr>
              <a:buSzPct val="91139"/>
              <a:tabLst>
                <a:tab pos="358140" algn="l"/>
              </a:tabLst>
            </a:pPr>
            <a:r>
              <a:rPr sz="3950" b="1" i="1" spc="25" dirty="0">
                <a:solidFill>
                  <a:srgbClr val="FFFFFF"/>
                </a:solidFill>
                <a:latin typeface="Arial"/>
                <a:cs typeface="Arial"/>
              </a:rPr>
              <a:t>ДЯКУЄМО</a:t>
            </a:r>
            <a:r>
              <a:rPr sz="3950" b="1" i="1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b="1" i="1" spc="-50" dirty="0">
                <a:solidFill>
                  <a:srgbClr val="FFFFFF"/>
                </a:solidFill>
                <a:latin typeface="Arial"/>
                <a:cs typeface="Arial"/>
              </a:rPr>
              <a:t>ВАМ</a:t>
            </a:r>
            <a:r>
              <a:rPr sz="3950" b="1" i="1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b="1" i="1" spc="20" dirty="0">
                <a:solidFill>
                  <a:srgbClr val="FFFFFF"/>
                </a:solidFill>
                <a:latin typeface="Arial"/>
                <a:cs typeface="Arial"/>
              </a:rPr>
              <a:t>ЗА</a:t>
            </a:r>
            <a:r>
              <a:rPr sz="3950" b="1" i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b="1" i="1" spc="-5" dirty="0">
                <a:solidFill>
                  <a:srgbClr val="FFFFFF"/>
                </a:solidFill>
                <a:latin typeface="Arial"/>
                <a:cs typeface="Arial"/>
              </a:rPr>
              <a:t>УВАГУ!</a:t>
            </a:r>
            <a:endParaRPr sz="39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05685" y="675322"/>
            <a:ext cx="227329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75" dirty="0">
                <a:solidFill>
                  <a:srgbClr val="8EC0C1"/>
                </a:solidFill>
                <a:latin typeface="Lucida Sans Unicode"/>
                <a:cs typeface="Lucida Sans Unicode"/>
              </a:rPr>
              <a:t>◤</a:t>
            </a:r>
            <a:endParaRPr sz="1800">
              <a:latin typeface="Lucida Sans Unicode"/>
              <a:cs typeface="Lucida Sans Unicode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4450" y="257175"/>
            <a:ext cx="9477375" cy="63055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14392" y="3876904"/>
            <a:ext cx="1613148" cy="28230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5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049374"/>
            <a:ext cx="5977880" cy="5275226"/>
          </a:xfrm>
        </p:spPr>
        <p:txBody>
          <a:bodyPr>
            <a:normAutofit fontScale="32500" lnSpcReduction="20000"/>
          </a:bodyPr>
          <a:lstStyle/>
          <a:p>
            <a:r>
              <a:rPr lang="uk-UA" sz="5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народження</a:t>
            </a:r>
            <a:r>
              <a:rPr lang="uk-UA" sz="5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15. 05. 1953 р.</a:t>
            </a:r>
            <a:endParaRPr lang="ru-RU" sz="5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5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Освіта:</a:t>
            </a:r>
            <a:r>
              <a:rPr lang="uk-UA" sz="5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вища</a:t>
            </a:r>
            <a:endParaRPr lang="ru-RU" sz="5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5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Працює в ЗДО №42 з 1985 року</a:t>
            </a:r>
            <a:endParaRPr lang="ru-RU" sz="5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5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Педагогічний стаж :</a:t>
            </a:r>
            <a:r>
              <a:rPr lang="uk-UA" sz="5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38 років</a:t>
            </a:r>
            <a:endParaRPr lang="ru-RU" sz="5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5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Кваліфікаційна категорія</a:t>
            </a:r>
            <a:r>
              <a:rPr lang="uk-UA" sz="5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uk-UA" sz="5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«спеціаліст вищої категорії»</a:t>
            </a:r>
            <a:endParaRPr lang="ru-RU" sz="5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5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Життєве</a:t>
            </a:r>
            <a:r>
              <a:rPr lang="ru-RU" sz="5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кредо:</a:t>
            </a:r>
            <a:br>
              <a:rPr lang="ru-RU" sz="5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5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 кожної дитини ключ знайти </a:t>
            </a:r>
            <a:br>
              <a:rPr lang="ru-RU" sz="5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5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 праці результат хороший мати</a:t>
            </a:r>
            <a:br>
              <a:rPr lang="ru-RU" sz="5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5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Упевнено і твердо до мети іти</a:t>
            </a:r>
            <a:br>
              <a:rPr lang="ru-RU" sz="5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5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 Любов’ю серце дітям віддавати</a:t>
            </a:r>
          </a:p>
          <a:p>
            <a:r>
              <a:rPr lang="uk-UA" sz="5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Педагогічне кредо:</a:t>
            </a:r>
          </a:p>
          <a:p>
            <a:r>
              <a:rPr lang="uk-UA" sz="5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Будь майстром, поетом і художником у справі,</a:t>
            </a:r>
            <a:br>
              <a:rPr lang="uk-UA" sz="5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uk-UA" sz="5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яку ти робиш.</a:t>
            </a:r>
            <a:br>
              <a:rPr lang="ru-RU" sz="55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5500" dirty="0"/>
            </a:br>
            <a:endParaRPr lang="ru-RU" sz="5500" dirty="0"/>
          </a:p>
          <a:p>
            <a:endParaRPr lang="uk-UA" sz="1800" dirty="0"/>
          </a:p>
        </p:txBody>
      </p:sp>
      <p:sp>
        <p:nvSpPr>
          <p:cNvPr id="3076" name="Заголовок 1"/>
          <p:cNvSpPr>
            <a:spLocks noGrp="1"/>
          </p:cNvSpPr>
          <p:nvPr>
            <p:ph type="title"/>
          </p:nvPr>
        </p:nvSpPr>
        <p:spPr>
          <a:xfrm>
            <a:off x="1219201" y="167612"/>
            <a:ext cx="5368280" cy="801024"/>
          </a:xfrm>
        </p:spPr>
        <p:txBody>
          <a:bodyPr anchor="t">
            <a:normAutofit fontScale="90000"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Корнута Валентина Трохимівна 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вихователь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групи 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«ПРОЛІСОК»</a:t>
            </a:r>
          </a:p>
        </p:txBody>
      </p:sp>
      <p:pic>
        <p:nvPicPr>
          <p:cNvPr id="10" name="object 6">
            <a:extLst>
              <a:ext uri="{FF2B5EF4-FFF2-40B4-BE49-F238E27FC236}">
                <a16:creationId xmlns:a16="http://schemas.microsoft.com/office/drawing/2014/main" id="{829B8CAA-C786-408C-98F3-A07712CB2FE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027540" y="1022386"/>
            <a:ext cx="4326260" cy="48450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342"/>
    </mc:Choice>
    <mc:Fallback>
      <p:transition advTm="2034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Текст 3"/>
          <p:cNvSpPr>
            <a:spLocks noGrp="1"/>
          </p:cNvSpPr>
          <p:nvPr>
            <p:ph type="body" sz="half" idx="2"/>
          </p:nvPr>
        </p:nvSpPr>
        <p:spPr>
          <a:xfrm>
            <a:off x="767808" y="990600"/>
            <a:ext cx="5181599" cy="4708971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1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народження</a:t>
            </a:r>
            <a:r>
              <a:rPr lang="uk-UA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10.12.1985</a:t>
            </a:r>
            <a:endParaRPr lang="ru-RU" sz="1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1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Освіта:</a:t>
            </a:r>
            <a:r>
              <a:rPr lang="uk-UA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вища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Працює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ЗДО №42 з 2011р.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1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Педагогічний стаж :</a:t>
            </a:r>
            <a:r>
              <a:rPr lang="uk-UA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 років</a:t>
            </a:r>
            <a:endParaRPr lang="ru-RU" sz="1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1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Кваліфікаційна категорія</a:t>
            </a:r>
            <a:r>
              <a:rPr lang="uk-UA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«спеціаліст другої категорії»</a:t>
            </a:r>
            <a:endParaRPr lang="ru-RU" sz="1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Життєве</a:t>
            </a:r>
            <a:r>
              <a:rPr lang="ru-RU" sz="1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кредо: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</a:t>
            </a:r>
            <a:r>
              <a:rPr lang="ru-RU" sz="1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мати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право </a:t>
            </a:r>
            <a:r>
              <a:rPr lang="ru-RU" sz="1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навчати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потрібно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постійно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вчитися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самому»</a:t>
            </a:r>
            <a:b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Педагогічне кредо: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Ніколи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1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навчати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дитину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 </a:t>
            </a:r>
            <a:r>
              <a:rPr lang="ru-RU" sz="1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вчили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мене, тому </a:t>
            </a:r>
            <a:r>
              <a:rPr lang="ru-RU" sz="1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вона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Народжена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інший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час, в </a:t>
            </a:r>
            <a:r>
              <a:rPr lang="ru-RU" sz="1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житиме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по-новому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B64D36-83B3-4FC7-B56C-E32EB4ABC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814" y="317958"/>
            <a:ext cx="5093786" cy="5625642"/>
          </a:xfrm>
          <a:prstGeom prst="rect">
            <a:avLst/>
          </a:prstGeom>
        </p:spPr>
      </p:pic>
      <p:sp>
        <p:nvSpPr>
          <p:cNvPr id="3076" name="Заголовок 1"/>
          <p:cNvSpPr>
            <a:spLocks noGrp="1"/>
          </p:cNvSpPr>
          <p:nvPr>
            <p:ph type="title"/>
          </p:nvPr>
        </p:nvSpPr>
        <p:spPr>
          <a:xfrm>
            <a:off x="1676401" y="152400"/>
            <a:ext cx="4038600" cy="682625"/>
          </a:xfrm>
        </p:spPr>
        <p:txBody>
          <a:bodyPr anchor="ctr">
            <a:normAutofit/>
          </a:bodyPr>
          <a:lstStyle/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Свадеба Мирослава Петрівна</a:t>
            </a:r>
            <a:b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вихователь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групи </a:t>
            </a:r>
            <a:r>
              <a:rPr lang="uk-UA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«ПРОЛІСОК»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342"/>
    </mc:Choice>
    <mc:Fallback>
      <p:transition advTm="2034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05685" y="675322"/>
            <a:ext cx="227329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75" dirty="0">
                <a:solidFill>
                  <a:srgbClr val="8EC0C1"/>
                </a:solidFill>
                <a:latin typeface="Lucida Sans Unicode"/>
                <a:cs typeface="Lucida Sans Unicode"/>
              </a:rPr>
              <a:t>◤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0600" y="401065"/>
            <a:ext cx="125857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i="1" spc="-5" dirty="0">
                <a:solidFill>
                  <a:srgbClr val="FFFFFF"/>
                </a:solidFill>
                <a:latin typeface="Arial"/>
                <a:cs typeface="Arial"/>
              </a:rPr>
              <a:t>Дитячий</a:t>
            </a:r>
            <a:r>
              <a:rPr sz="1100" b="1" i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i="1" spc="-5" dirty="0">
                <a:solidFill>
                  <a:srgbClr val="FFFFFF"/>
                </a:solidFill>
                <a:latin typeface="Arial"/>
                <a:cs typeface="Arial"/>
              </a:rPr>
              <a:t>садок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09599" y="1078229"/>
            <a:ext cx="1055751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i="1" spc="15" dirty="0">
                <a:solidFill>
                  <a:srgbClr val="FFFFFF"/>
                </a:solidFill>
                <a:latin typeface="Arial"/>
                <a:cs typeface="Arial"/>
              </a:rPr>
              <a:t>Я</a:t>
            </a:r>
            <a:r>
              <a:rPr sz="1100" b="1" i="1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100" b="1" i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i="1" spc="-30" dirty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100" b="1" i="1" spc="45" dirty="0">
                <a:solidFill>
                  <a:srgbClr val="FFFFFF"/>
                </a:solidFill>
                <a:latin typeface="Arial"/>
                <a:cs typeface="Arial"/>
              </a:rPr>
              <a:t>і</a:t>
            </a:r>
            <a:r>
              <a:rPr sz="1100" b="1" i="1" spc="-35" dirty="0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sz="1100" b="1" i="1" spc="-20" dirty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100" b="1" i="1" spc="45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100" b="1" i="1" dirty="0">
                <a:solidFill>
                  <a:srgbClr val="FFFFFF"/>
                </a:solidFill>
                <a:latin typeface="Arial"/>
                <a:cs typeface="Arial"/>
              </a:rPr>
              <a:t>й</a:t>
            </a:r>
            <a:r>
              <a:rPr sz="1100" b="1" i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i="1" spc="40" dirty="0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sz="1100" b="1" i="1" spc="-25" dirty="0">
                <a:solidFill>
                  <a:srgbClr val="FFFFFF"/>
                </a:solidFill>
                <a:latin typeface="Arial"/>
                <a:cs typeface="Arial"/>
              </a:rPr>
              <a:t>і</a:t>
            </a:r>
            <a:r>
              <a:rPr sz="1100" b="1" i="1" spc="5" dirty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900" b="1" i="1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09599" y="1765046"/>
            <a:ext cx="1055751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i="1" spc="-10" dirty="0">
                <a:solidFill>
                  <a:srgbClr val="FFFFFF"/>
                </a:solidFill>
                <a:latin typeface="Arial"/>
                <a:cs typeface="Arial"/>
              </a:rPr>
              <a:t>Щирий,</a:t>
            </a:r>
            <a:r>
              <a:rPr sz="1100" b="1" i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FFFFFF"/>
                </a:solidFill>
                <a:latin typeface="Arial"/>
                <a:cs typeface="Arial"/>
              </a:rPr>
              <a:t>радий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37310" y="2441638"/>
            <a:ext cx="82804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i="1" spc="-10" dirty="0">
                <a:solidFill>
                  <a:srgbClr val="FFFFFF"/>
                </a:solidFill>
                <a:latin typeface="Arial"/>
                <a:cs typeface="Arial"/>
              </a:rPr>
              <a:t>Нам</a:t>
            </a:r>
            <a:r>
              <a:rPr sz="1100" b="1" i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i="1" spc="-15" dirty="0">
                <a:solidFill>
                  <a:srgbClr val="FFFFFF"/>
                </a:solidFill>
                <a:latin typeface="Arial"/>
                <a:cs typeface="Arial"/>
              </a:rPr>
              <a:t>усім!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09600" y="3128327"/>
            <a:ext cx="20908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i="1" spc="-5" dirty="0">
                <a:solidFill>
                  <a:srgbClr val="FFFFFF"/>
                </a:solidFill>
                <a:latin typeface="Arial"/>
                <a:cs typeface="Arial"/>
              </a:rPr>
              <a:t>Тут</a:t>
            </a:r>
            <a:r>
              <a:rPr sz="1100" b="1" i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FFFFFF"/>
                </a:solidFill>
                <a:latin typeface="Arial"/>
                <a:cs typeface="Arial"/>
              </a:rPr>
              <a:t>тепло,</a:t>
            </a:r>
            <a:r>
              <a:rPr sz="1100" b="1" i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i="1" spc="5" dirty="0">
                <a:solidFill>
                  <a:srgbClr val="FFFFFF"/>
                </a:solidFill>
                <a:latin typeface="Arial"/>
                <a:cs typeface="Arial"/>
              </a:rPr>
              <a:t>добро</a:t>
            </a:r>
            <a:r>
              <a:rPr sz="1100" b="1" i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FFFFFF"/>
                </a:solidFill>
                <a:latin typeface="Arial"/>
                <a:cs typeface="Arial"/>
              </a:rPr>
              <a:t>і</a:t>
            </a:r>
            <a:r>
              <a:rPr sz="1100" b="1" i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i="1" spc="-10" dirty="0">
                <a:solidFill>
                  <a:srgbClr val="FFFFFF"/>
                </a:solidFill>
                <a:latin typeface="Arial"/>
                <a:cs typeface="Arial"/>
              </a:rPr>
              <a:t>смакота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30935" y="3595124"/>
            <a:ext cx="17868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i="1" spc="-5" dirty="0">
                <a:solidFill>
                  <a:srgbClr val="FFFFFF"/>
                </a:solidFill>
                <a:latin typeface="Arial"/>
                <a:cs typeface="Arial"/>
              </a:rPr>
              <a:t>Завжди</a:t>
            </a:r>
            <a:r>
              <a:rPr sz="1100" b="1" i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i="1" spc="-15" dirty="0">
                <a:solidFill>
                  <a:srgbClr val="FFFFFF"/>
                </a:solidFill>
                <a:latin typeface="Arial"/>
                <a:cs typeface="Arial"/>
              </a:rPr>
              <a:t>весела </a:t>
            </a:r>
            <a:r>
              <a:rPr sz="1100" b="1" i="1" spc="-5" dirty="0">
                <a:solidFill>
                  <a:srgbClr val="FFFFFF"/>
                </a:solidFill>
                <a:latin typeface="Arial"/>
                <a:cs typeface="Arial"/>
              </a:rPr>
              <a:t>дітвора!</a:t>
            </a:r>
            <a:endParaRPr sz="1100" dirty="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200275" y="0"/>
            <a:ext cx="9991725" cy="6858000"/>
            <a:chOff x="2200275" y="0"/>
            <a:chExt cx="9991725" cy="6858000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53575" y="3429025"/>
              <a:ext cx="2638425" cy="342897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06000" y="3790950"/>
              <a:ext cx="2057400" cy="28956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38425" y="3324249"/>
              <a:ext cx="4714875" cy="353374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90850" y="3686175"/>
              <a:ext cx="4019550" cy="28956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62750" y="18923"/>
              <a:ext cx="4319651" cy="350050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00275" y="0"/>
              <a:ext cx="4329176" cy="285267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29450" y="3381375"/>
              <a:ext cx="2838450" cy="347662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81875" y="3743325"/>
              <a:ext cx="2143125" cy="2886075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0" y="3594989"/>
            <a:ext cx="12052300" cy="3258820"/>
            <a:chOff x="0" y="3594989"/>
            <a:chExt cx="12052300" cy="3258820"/>
          </a:xfrm>
        </p:grpSpPr>
        <p:sp>
          <p:nvSpPr>
            <p:cNvPr id="19" name="object 19"/>
            <p:cNvSpPr/>
            <p:nvPr/>
          </p:nvSpPr>
          <p:spPr>
            <a:xfrm>
              <a:off x="2946400" y="3639439"/>
              <a:ext cx="9061450" cy="3091815"/>
            </a:xfrm>
            <a:custGeom>
              <a:avLst/>
              <a:gdLst/>
              <a:ahLst/>
              <a:cxnLst/>
              <a:rect l="l" t="t" r="r" b="b"/>
              <a:pathLst>
                <a:path w="9061450" h="3091815">
                  <a:moveTo>
                    <a:pt x="7346950" y="104775"/>
                  </a:moveTo>
                  <a:lnTo>
                    <a:pt x="7346950" y="107061"/>
                  </a:lnTo>
                  <a:lnTo>
                    <a:pt x="9061450" y="107061"/>
                  </a:lnTo>
                  <a:lnTo>
                    <a:pt x="9061450" y="2705328"/>
                  </a:lnTo>
                  <a:lnTo>
                    <a:pt x="9059545" y="2743746"/>
                  </a:lnTo>
                  <a:lnTo>
                    <a:pt x="9053576" y="2782227"/>
                  </a:lnTo>
                  <a:lnTo>
                    <a:pt x="9044051" y="2819374"/>
                  </a:lnTo>
                  <a:lnTo>
                    <a:pt x="9014714" y="2888894"/>
                  </a:lnTo>
                  <a:lnTo>
                    <a:pt x="8973058" y="2950641"/>
                  </a:lnTo>
                  <a:lnTo>
                    <a:pt x="8920480" y="3003130"/>
                  </a:lnTo>
                  <a:lnTo>
                    <a:pt x="8858758" y="3044837"/>
                  </a:lnTo>
                  <a:lnTo>
                    <a:pt x="8789289" y="3074200"/>
                  </a:lnTo>
                  <a:lnTo>
                    <a:pt x="8752078" y="3083750"/>
                  </a:lnTo>
                  <a:lnTo>
                    <a:pt x="8713597" y="3089617"/>
                  </a:lnTo>
                  <a:lnTo>
                    <a:pt x="8675243" y="3091561"/>
                  </a:lnTo>
                  <a:lnTo>
                    <a:pt x="6915150" y="3091561"/>
                  </a:lnTo>
                  <a:lnTo>
                    <a:pt x="6915150" y="493268"/>
                  </a:lnTo>
                  <a:lnTo>
                    <a:pt x="6917055" y="454913"/>
                  </a:lnTo>
                  <a:lnTo>
                    <a:pt x="6923024" y="416433"/>
                  </a:lnTo>
                  <a:lnTo>
                    <a:pt x="6932549" y="379222"/>
                  </a:lnTo>
                  <a:lnTo>
                    <a:pt x="6961885" y="309753"/>
                  </a:lnTo>
                  <a:lnTo>
                    <a:pt x="7003542" y="248031"/>
                  </a:lnTo>
                  <a:lnTo>
                    <a:pt x="7056120" y="195453"/>
                  </a:lnTo>
                  <a:lnTo>
                    <a:pt x="7117842" y="153797"/>
                  </a:lnTo>
                  <a:lnTo>
                    <a:pt x="7187310" y="124460"/>
                  </a:lnTo>
                  <a:lnTo>
                    <a:pt x="7224522" y="114935"/>
                  </a:lnTo>
                  <a:lnTo>
                    <a:pt x="7263003" y="108966"/>
                  </a:lnTo>
                  <a:lnTo>
                    <a:pt x="7346950" y="104775"/>
                  </a:lnTo>
                  <a:close/>
                </a:path>
                <a:path w="9061450" h="3091815">
                  <a:moveTo>
                    <a:pt x="571500" y="0"/>
                  </a:moveTo>
                  <a:lnTo>
                    <a:pt x="571500" y="2286"/>
                  </a:lnTo>
                  <a:lnTo>
                    <a:pt x="4108450" y="2286"/>
                  </a:lnTo>
                  <a:lnTo>
                    <a:pt x="4108450" y="2460840"/>
                  </a:lnTo>
                  <a:lnTo>
                    <a:pt x="4105782" y="2513558"/>
                  </a:lnTo>
                  <a:lnTo>
                    <a:pt x="4097781" y="2565895"/>
                  </a:lnTo>
                  <a:lnTo>
                    <a:pt x="4084828" y="2616441"/>
                  </a:lnTo>
                  <a:lnTo>
                    <a:pt x="4067048" y="2664904"/>
                  </a:lnTo>
                  <a:lnTo>
                    <a:pt x="4044823" y="2711005"/>
                  </a:lnTo>
                  <a:lnTo>
                    <a:pt x="4018406" y="2754464"/>
                  </a:lnTo>
                  <a:lnTo>
                    <a:pt x="3988180" y="2795028"/>
                  </a:lnTo>
                  <a:lnTo>
                    <a:pt x="3954145" y="2832455"/>
                  </a:lnTo>
                  <a:lnTo>
                    <a:pt x="3916679" y="2866453"/>
                  </a:lnTo>
                  <a:lnTo>
                    <a:pt x="3876167" y="2896793"/>
                  </a:lnTo>
                  <a:lnTo>
                    <a:pt x="3832605" y="2923197"/>
                  </a:lnTo>
                  <a:lnTo>
                    <a:pt x="3786631" y="2945396"/>
                  </a:lnTo>
                  <a:lnTo>
                    <a:pt x="3738118" y="2963138"/>
                  </a:lnTo>
                  <a:lnTo>
                    <a:pt x="3687572" y="2976130"/>
                  </a:lnTo>
                  <a:lnTo>
                    <a:pt x="3635248" y="2984119"/>
                  </a:lnTo>
                  <a:lnTo>
                    <a:pt x="3582543" y="2986786"/>
                  </a:lnTo>
                  <a:lnTo>
                    <a:pt x="0" y="2986786"/>
                  </a:lnTo>
                  <a:lnTo>
                    <a:pt x="0" y="528193"/>
                  </a:lnTo>
                  <a:lnTo>
                    <a:pt x="2667" y="475488"/>
                  </a:lnTo>
                  <a:lnTo>
                    <a:pt x="10668" y="423163"/>
                  </a:lnTo>
                  <a:lnTo>
                    <a:pt x="23622" y="372618"/>
                  </a:lnTo>
                  <a:lnTo>
                    <a:pt x="41401" y="324104"/>
                  </a:lnTo>
                  <a:lnTo>
                    <a:pt x="63626" y="278130"/>
                  </a:lnTo>
                  <a:lnTo>
                    <a:pt x="90043" y="234569"/>
                  </a:lnTo>
                  <a:lnTo>
                    <a:pt x="120268" y="194056"/>
                  </a:lnTo>
                  <a:lnTo>
                    <a:pt x="154305" y="156591"/>
                  </a:lnTo>
                  <a:lnTo>
                    <a:pt x="191769" y="122555"/>
                  </a:lnTo>
                  <a:lnTo>
                    <a:pt x="232282" y="92329"/>
                  </a:lnTo>
                  <a:lnTo>
                    <a:pt x="275844" y="65912"/>
                  </a:lnTo>
                  <a:lnTo>
                    <a:pt x="321817" y="43687"/>
                  </a:lnTo>
                  <a:lnTo>
                    <a:pt x="370332" y="25908"/>
                  </a:lnTo>
                  <a:lnTo>
                    <a:pt x="420877" y="12954"/>
                  </a:lnTo>
                  <a:lnTo>
                    <a:pt x="473201" y="4953"/>
                  </a:lnTo>
                  <a:lnTo>
                    <a:pt x="571500" y="0"/>
                  </a:lnTo>
                  <a:close/>
                </a:path>
                <a:path w="9061450" h="3091815">
                  <a:moveTo>
                    <a:pt x="4837176" y="57150"/>
                  </a:moveTo>
                  <a:lnTo>
                    <a:pt x="4837176" y="59436"/>
                  </a:lnTo>
                  <a:lnTo>
                    <a:pt x="6623050" y="59436"/>
                  </a:lnTo>
                  <a:lnTo>
                    <a:pt x="6623050" y="2633891"/>
                  </a:lnTo>
                  <a:lnTo>
                    <a:pt x="6621018" y="2673769"/>
                  </a:lnTo>
                  <a:lnTo>
                    <a:pt x="6614922" y="2713659"/>
                  </a:lnTo>
                  <a:lnTo>
                    <a:pt x="6605016" y="2752191"/>
                  </a:lnTo>
                  <a:lnTo>
                    <a:pt x="6591554" y="2789123"/>
                  </a:lnTo>
                  <a:lnTo>
                    <a:pt x="6574535" y="2824264"/>
                  </a:lnTo>
                  <a:lnTo>
                    <a:pt x="6554470" y="2857385"/>
                  </a:lnTo>
                  <a:lnTo>
                    <a:pt x="6531356" y="2888297"/>
                  </a:lnTo>
                  <a:lnTo>
                    <a:pt x="6505448" y="2916809"/>
                  </a:lnTo>
                  <a:lnTo>
                    <a:pt x="6477000" y="2942717"/>
                  </a:lnTo>
                  <a:lnTo>
                    <a:pt x="6446011" y="2965831"/>
                  </a:lnTo>
                  <a:lnTo>
                    <a:pt x="6412865" y="2985960"/>
                  </a:lnTo>
                  <a:lnTo>
                    <a:pt x="6377813" y="3002876"/>
                  </a:lnTo>
                  <a:lnTo>
                    <a:pt x="6340856" y="3016402"/>
                  </a:lnTo>
                  <a:lnTo>
                    <a:pt x="6302248" y="3026308"/>
                  </a:lnTo>
                  <a:lnTo>
                    <a:pt x="6262370" y="3032391"/>
                  </a:lnTo>
                  <a:lnTo>
                    <a:pt x="6222492" y="3034411"/>
                  </a:lnTo>
                  <a:lnTo>
                    <a:pt x="4391025" y="3034411"/>
                  </a:lnTo>
                  <a:lnTo>
                    <a:pt x="4391025" y="459994"/>
                  </a:lnTo>
                  <a:lnTo>
                    <a:pt x="4393057" y="420116"/>
                  </a:lnTo>
                  <a:lnTo>
                    <a:pt x="4399153" y="380238"/>
                  </a:lnTo>
                  <a:lnTo>
                    <a:pt x="4409058" y="341630"/>
                  </a:lnTo>
                  <a:lnTo>
                    <a:pt x="4422521" y="304673"/>
                  </a:lnTo>
                  <a:lnTo>
                    <a:pt x="4439539" y="269621"/>
                  </a:lnTo>
                  <a:lnTo>
                    <a:pt x="4459605" y="236474"/>
                  </a:lnTo>
                  <a:lnTo>
                    <a:pt x="4482719" y="205486"/>
                  </a:lnTo>
                  <a:lnTo>
                    <a:pt x="4508627" y="177037"/>
                  </a:lnTo>
                  <a:lnTo>
                    <a:pt x="4537075" y="151130"/>
                  </a:lnTo>
                  <a:lnTo>
                    <a:pt x="4568063" y="128016"/>
                  </a:lnTo>
                  <a:lnTo>
                    <a:pt x="4601209" y="107950"/>
                  </a:lnTo>
                  <a:lnTo>
                    <a:pt x="4636261" y="90931"/>
                  </a:lnTo>
                  <a:lnTo>
                    <a:pt x="4673219" y="77469"/>
                  </a:lnTo>
                  <a:lnTo>
                    <a:pt x="4711827" y="67563"/>
                  </a:lnTo>
                  <a:lnTo>
                    <a:pt x="4751705" y="61468"/>
                  </a:lnTo>
                  <a:lnTo>
                    <a:pt x="4837176" y="57150"/>
                  </a:lnTo>
                  <a:close/>
                </a:path>
              </a:pathLst>
            </a:custGeom>
            <a:ln w="889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3990911"/>
              <a:ext cx="2347976" cy="286232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05685" y="675322"/>
            <a:ext cx="227329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75" dirty="0">
                <a:solidFill>
                  <a:srgbClr val="8EC0C1"/>
                </a:solidFill>
                <a:latin typeface="Lucida Sans Unicode"/>
                <a:cs typeface="Lucida Sans Unicode"/>
              </a:rPr>
              <a:t>◤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750566" y="3125406"/>
            <a:ext cx="4118610" cy="326820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125"/>
              </a:spcBef>
              <a:buClr>
                <a:srgbClr val="8EC0C1"/>
              </a:buClr>
              <a:buSzPct val="90000"/>
              <a:tabLst>
                <a:tab pos="357505" algn="l"/>
                <a:tab pos="358140" algn="l"/>
              </a:tabLst>
            </a:pPr>
            <a:r>
              <a:rPr sz="20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Ми</a:t>
            </a:r>
            <a:r>
              <a:rPr sz="20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r>
              <a:rPr sz="2000" spc="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садочку</a:t>
            </a:r>
            <a:r>
              <a:rPr sz="200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малювали,</a:t>
            </a:r>
            <a:endParaRPr sz="20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8EC0C1"/>
              </a:buClr>
            </a:pPr>
            <a:endParaRPr sz="1850" dirty="0">
              <a:latin typeface="Microsoft Sans Serif"/>
              <a:cs typeface="Microsoft Sans Serif"/>
            </a:endParaRPr>
          </a:p>
          <a:p>
            <a:pPr marL="12065">
              <a:lnSpc>
                <a:spcPct val="100000"/>
              </a:lnSpc>
              <a:spcBef>
                <a:spcPts val="5"/>
              </a:spcBef>
              <a:buClr>
                <a:srgbClr val="8EC0C1"/>
              </a:buClr>
              <a:buSzPct val="90000"/>
              <a:tabLst>
                <a:tab pos="357505" algn="l"/>
                <a:tab pos="358140" algn="l"/>
              </a:tabLst>
            </a:pPr>
            <a:r>
              <a:rPr sz="20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забавлялись </a:t>
            </a:r>
            <a:r>
              <a:rPr sz="20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та</a:t>
            </a:r>
            <a:r>
              <a:rPr sz="20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співали,</a:t>
            </a:r>
            <a:endParaRPr sz="20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8EC0C1"/>
              </a:buClr>
            </a:pPr>
            <a:endParaRPr sz="1750" dirty="0">
              <a:latin typeface="Microsoft Sans Serif"/>
              <a:cs typeface="Microsoft Sans Serif"/>
            </a:endParaRPr>
          </a:p>
          <a:p>
            <a:pPr marL="12065">
              <a:lnSpc>
                <a:spcPct val="100000"/>
              </a:lnSpc>
              <a:buClr>
                <a:srgbClr val="8EC0C1"/>
              </a:buClr>
              <a:buSzPct val="90000"/>
              <a:tabLst>
                <a:tab pos="357505" algn="l"/>
                <a:tab pos="358140" algn="l"/>
              </a:tabLst>
            </a:pPr>
            <a:r>
              <a:rPr sz="20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яблучка</a:t>
            </a:r>
            <a:r>
              <a:rPr sz="200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порахували,</a:t>
            </a:r>
            <a:endParaRPr sz="20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8EC0C1"/>
              </a:buClr>
            </a:pPr>
            <a:endParaRPr sz="1850" dirty="0">
              <a:latin typeface="Microsoft Sans Serif"/>
              <a:cs typeface="Microsoft Sans Serif"/>
            </a:endParaRPr>
          </a:p>
          <a:p>
            <a:pPr marL="12065">
              <a:lnSpc>
                <a:spcPct val="100000"/>
              </a:lnSpc>
              <a:buClr>
                <a:srgbClr val="8EC0C1"/>
              </a:buClr>
              <a:buSzPct val="90000"/>
              <a:tabLst>
                <a:tab pos="357505" algn="l"/>
                <a:tab pos="358140" algn="l"/>
              </a:tabLst>
            </a:pPr>
            <a:r>
              <a:rPr sz="20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потім</a:t>
            </a:r>
            <a:r>
              <a:rPr sz="20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ми</a:t>
            </a:r>
            <a:r>
              <a:rPr sz="20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40" dirty="0">
                <a:solidFill>
                  <a:srgbClr val="FFFFFF"/>
                </a:solidFill>
                <a:latin typeface="Microsoft Sans Serif"/>
                <a:cs typeface="Microsoft Sans Serif"/>
              </a:rPr>
              <a:t>їх</a:t>
            </a:r>
            <a:r>
              <a:rPr sz="200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куштували,</a:t>
            </a:r>
            <a:endParaRPr sz="20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8EC0C1"/>
              </a:buClr>
            </a:pPr>
            <a:endParaRPr sz="1850" dirty="0">
              <a:latin typeface="Microsoft Sans Serif"/>
              <a:cs typeface="Microsoft Sans Serif"/>
            </a:endParaRPr>
          </a:p>
          <a:p>
            <a:pPr marL="12065">
              <a:lnSpc>
                <a:spcPct val="100000"/>
              </a:lnSpc>
              <a:buClr>
                <a:srgbClr val="8EC0C1"/>
              </a:buClr>
              <a:buSzPct val="90000"/>
              <a:tabLst>
                <a:tab pos="357505" algn="l"/>
                <a:tab pos="358140" algn="l"/>
              </a:tabLst>
            </a:pPr>
            <a:r>
              <a:rPr sz="20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якщо</a:t>
            </a:r>
            <a:r>
              <a:rPr sz="20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щасливішими</a:t>
            </a:r>
            <a:r>
              <a:rPr sz="20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стали</a:t>
            </a:r>
            <a:r>
              <a:rPr sz="20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540" dirty="0">
                <a:solidFill>
                  <a:srgbClr val="FFFFFF"/>
                </a:solidFill>
                <a:latin typeface="Microsoft Sans Serif"/>
                <a:cs typeface="Microsoft Sans Serif"/>
              </a:rPr>
              <a:t>–</a:t>
            </a:r>
            <a:endParaRPr sz="20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8EC0C1"/>
              </a:buClr>
            </a:pPr>
            <a:endParaRPr sz="1750" dirty="0">
              <a:latin typeface="Microsoft Sans Serif"/>
              <a:cs typeface="Microsoft Sans Serif"/>
            </a:endParaRPr>
          </a:p>
          <a:p>
            <a:pPr marL="12065">
              <a:lnSpc>
                <a:spcPct val="100000"/>
              </a:lnSpc>
              <a:spcBef>
                <a:spcPts val="5"/>
              </a:spcBef>
              <a:buClr>
                <a:srgbClr val="8EC0C1"/>
              </a:buClr>
              <a:buSzPct val="90000"/>
              <a:tabLst>
                <a:tab pos="357505" algn="l"/>
                <a:tab pos="358140" algn="l"/>
              </a:tabLst>
            </a:pPr>
            <a:r>
              <a:rPr sz="20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значить</a:t>
            </a:r>
            <a:r>
              <a:rPr sz="20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 недарма</a:t>
            </a:r>
            <a:r>
              <a:rPr sz="2000" spc="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там</a:t>
            </a:r>
            <a:r>
              <a:rPr sz="200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побували!</a:t>
            </a:r>
            <a:endParaRPr sz="2000" dirty="0">
              <a:latin typeface="Microsoft Sans Serif"/>
              <a:cs typeface="Microsoft Sans Serif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91600" y="0"/>
            <a:ext cx="2605151" cy="390994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03334" y="3767074"/>
            <a:ext cx="2745867" cy="288137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100" y="3695636"/>
            <a:ext cx="2776601" cy="3148076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0" y="0"/>
            <a:ext cx="8939530" cy="3453129"/>
            <a:chOff x="0" y="0"/>
            <a:chExt cx="8939530" cy="3453129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2690876" cy="345274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19775" y="0"/>
              <a:ext cx="3119501" cy="290982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38425" y="0"/>
              <a:ext cx="3367151" cy="2585974"/>
            </a:xfrm>
            <a:prstGeom prst="rect">
              <a:avLst/>
            </a:prstGeom>
          </p:spPr>
        </p:pic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55629F3-0876-4431-A182-64BC97B439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21500" y="3352800"/>
            <a:ext cx="2358009" cy="30861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05685" y="675322"/>
            <a:ext cx="227329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75" dirty="0">
                <a:solidFill>
                  <a:srgbClr val="8EC0C1"/>
                </a:solidFill>
                <a:latin typeface="Lucida Sans Unicode"/>
                <a:cs typeface="Lucida Sans Unicode"/>
              </a:rPr>
              <a:t>◤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54579" y="4420806"/>
            <a:ext cx="3746500" cy="209865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125"/>
              </a:spcBef>
              <a:buClr>
                <a:srgbClr val="8EC0C1"/>
              </a:buClr>
              <a:buSzPct val="90000"/>
              <a:tabLst>
                <a:tab pos="357505" algn="l"/>
                <a:tab pos="358140" algn="l"/>
              </a:tabLst>
            </a:pPr>
            <a:r>
              <a:rPr sz="20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У</a:t>
            </a:r>
            <a:r>
              <a:rPr sz="20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дитсадочку</a:t>
            </a:r>
            <a:r>
              <a:rPr sz="200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буде</a:t>
            </a:r>
            <a:r>
              <a:rPr sz="20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свято.</a:t>
            </a:r>
            <a:endParaRPr sz="20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8EC0C1"/>
              </a:buClr>
            </a:pPr>
            <a:endParaRPr sz="1850" dirty="0">
              <a:latin typeface="Microsoft Sans Serif"/>
              <a:cs typeface="Microsoft Sans Serif"/>
            </a:endParaRPr>
          </a:p>
          <a:p>
            <a:pPr marL="12065">
              <a:lnSpc>
                <a:spcPct val="100000"/>
              </a:lnSpc>
              <a:buClr>
                <a:srgbClr val="8EC0C1"/>
              </a:buClr>
              <a:buSzPct val="90000"/>
              <a:tabLst>
                <a:tab pos="357505" algn="l"/>
                <a:tab pos="358140" algn="l"/>
              </a:tabLst>
            </a:pPr>
            <a:r>
              <a:rPr sz="20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Вдягну</a:t>
            </a:r>
            <a:r>
              <a:rPr sz="200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найкраще </a:t>
            </a:r>
            <a:r>
              <a:rPr sz="200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я</a:t>
            </a:r>
            <a:r>
              <a:rPr sz="20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 вбрання.</a:t>
            </a:r>
            <a:endParaRPr sz="20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8EC0C1"/>
              </a:buClr>
            </a:pPr>
            <a:endParaRPr sz="1750" dirty="0">
              <a:latin typeface="Microsoft Sans Serif"/>
              <a:cs typeface="Microsoft Sans Serif"/>
            </a:endParaRPr>
          </a:p>
          <a:p>
            <a:pPr marL="12065">
              <a:lnSpc>
                <a:spcPct val="100000"/>
              </a:lnSpc>
              <a:buClr>
                <a:srgbClr val="8EC0C1"/>
              </a:buClr>
              <a:buSzPct val="90000"/>
              <a:tabLst>
                <a:tab pos="357505" algn="l"/>
                <a:tab pos="358140" algn="l"/>
              </a:tabLst>
            </a:pPr>
            <a:r>
              <a:rPr sz="20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Там</a:t>
            </a:r>
            <a:r>
              <a:rPr sz="200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будем</a:t>
            </a:r>
            <a:r>
              <a:rPr sz="200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ми</a:t>
            </a:r>
            <a:r>
              <a:rPr sz="20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пісні </a:t>
            </a:r>
            <a:r>
              <a:rPr sz="20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співати</a:t>
            </a:r>
            <a:endParaRPr sz="20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8EC0C1"/>
              </a:buClr>
            </a:pPr>
            <a:endParaRPr sz="1850" dirty="0">
              <a:latin typeface="Microsoft Sans Serif"/>
              <a:cs typeface="Microsoft Sans Serif"/>
            </a:endParaRPr>
          </a:p>
          <a:p>
            <a:pPr marL="12065">
              <a:lnSpc>
                <a:spcPct val="100000"/>
              </a:lnSpc>
              <a:spcBef>
                <a:spcPts val="5"/>
              </a:spcBef>
              <a:buClr>
                <a:srgbClr val="8EC0C1"/>
              </a:buClr>
              <a:buSzPct val="90000"/>
              <a:tabLst>
                <a:tab pos="357505" algn="l"/>
                <a:tab pos="358140" algn="l"/>
              </a:tabLst>
            </a:pPr>
            <a:r>
              <a:rPr sz="20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І</a:t>
            </a:r>
            <a:r>
              <a:rPr sz="200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віршик</a:t>
            </a:r>
            <a:r>
              <a:rPr sz="20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прочитаю</a:t>
            </a:r>
            <a:r>
              <a:rPr sz="20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я.</a:t>
            </a:r>
            <a:endParaRPr sz="2000" dirty="0">
              <a:latin typeface="Microsoft Sans Serif"/>
              <a:cs typeface="Microsoft Sans Serif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12101830" cy="6853555"/>
            <a:chOff x="0" y="0"/>
            <a:chExt cx="12101830" cy="685355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48550" y="0"/>
              <a:ext cx="4653026" cy="31860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271776" cy="322414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875" y="3409886"/>
              <a:ext cx="2614676" cy="344335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47875" y="0"/>
              <a:ext cx="2567051" cy="337654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52950" y="0"/>
              <a:ext cx="3071876" cy="24907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43700" y="3371786"/>
              <a:ext cx="5053076" cy="320522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29100" y="1895348"/>
              <a:ext cx="3348101" cy="237655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05685" y="675322"/>
            <a:ext cx="227329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75" dirty="0">
                <a:solidFill>
                  <a:srgbClr val="8EC0C1"/>
                </a:solidFill>
                <a:latin typeface="Lucida Sans Unicode"/>
                <a:cs typeface="Lucida Sans Unicode"/>
              </a:rPr>
              <a:t>◤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92780" y="4009072"/>
            <a:ext cx="4708525" cy="209865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125"/>
              </a:spcBef>
              <a:buClr>
                <a:srgbClr val="8EC0C1"/>
              </a:buClr>
              <a:buSzPct val="90000"/>
              <a:tabLst>
                <a:tab pos="357505" algn="l"/>
                <a:tab pos="358140" algn="l"/>
              </a:tabLst>
            </a:pPr>
            <a:r>
              <a:rPr sz="2000" dirty="0">
                <a:solidFill>
                  <a:srgbClr val="FFFFFF"/>
                </a:solidFill>
                <a:latin typeface="Microsoft Sans Serif"/>
                <a:cs typeface="Microsoft Sans Serif"/>
              </a:rPr>
              <a:t>Свята</a:t>
            </a:r>
            <a:r>
              <a:rPr sz="20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r>
              <a:rPr sz="20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садочку</a:t>
            </a:r>
            <a:r>
              <a:rPr sz="20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540" dirty="0">
                <a:solidFill>
                  <a:srgbClr val="FFFFFF"/>
                </a:solidFill>
                <a:latin typeface="Microsoft Sans Serif"/>
                <a:cs typeface="Microsoft Sans Serif"/>
              </a:rPr>
              <a:t>–</a:t>
            </a:r>
            <a:r>
              <a:rPr sz="20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 це</a:t>
            </a:r>
            <a:r>
              <a:rPr sz="20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завжди</a:t>
            </a:r>
            <a:r>
              <a:rPr sz="2000" spc="5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диво,</a:t>
            </a:r>
            <a:endParaRPr sz="20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8EC0C1"/>
              </a:buClr>
            </a:pPr>
            <a:endParaRPr sz="1850" dirty="0">
              <a:latin typeface="Microsoft Sans Serif"/>
              <a:cs typeface="Microsoft Sans Serif"/>
            </a:endParaRPr>
          </a:p>
          <a:p>
            <a:pPr marL="12065">
              <a:lnSpc>
                <a:spcPct val="100000"/>
              </a:lnSpc>
              <a:buClr>
                <a:srgbClr val="8EC0C1"/>
              </a:buClr>
              <a:buSzPct val="90000"/>
              <a:tabLst>
                <a:tab pos="357505" algn="l"/>
                <a:tab pos="358140" algn="l"/>
              </a:tabLst>
            </a:pPr>
            <a:r>
              <a:rPr sz="200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Кожен</a:t>
            </a:r>
            <a:r>
              <a:rPr sz="20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малюк</a:t>
            </a:r>
            <a:r>
              <a:rPr sz="20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 стає </a:t>
            </a:r>
            <a:r>
              <a:rPr sz="20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артистом</a:t>
            </a:r>
            <a:r>
              <a:rPr sz="200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чарівно.</a:t>
            </a:r>
            <a:endParaRPr sz="20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8EC0C1"/>
              </a:buClr>
            </a:pPr>
            <a:endParaRPr sz="1750" dirty="0">
              <a:latin typeface="Microsoft Sans Serif"/>
              <a:cs typeface="Microsoft Sans Serif"/>
            </a:endParaRPr>
          </a:p>
          <a:p>
            <a:pPr marL="12065">
              <a:lnSpc>
                <a:spcPct val="100000"/>
              </a:lnSpc>
              <a:buClr>
                <a:srgbClr val="8EC0C1"/>
              </a:buClr>
              <a:buSzPct val="90000"/>
              <a:tabLst>
                <a:tab pos="357505" algn="l"/>
                <a:tab pos="358140" algn="l"/>
              </a:tabLst>
            </a:pPr>
            <a:r>
              <a:rPr sz="20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Співаємо</a:t>
            </a:r>
            <a:r>
              <a:rPr sz="20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 пісні,</a:t>
            </a:r>
            <a:r>
              <a:rPr sz="2000" spc="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вірші</a:t>
            </a:r>
            <a:r>
              <a:rPr sz="2000" spc="6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декламуємо,</a:t>
            </a:r>
            <a:endParaRPr sz="20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8EC0C1"/>
              </a:buClr>
            </a:pPr>
            <a:endParaRPr sz="1850" dirty="0">
              <a:latin typeface="Microsoft Sans Serif"/>
              <a:cs typeface="Microsoft Sans Serif"/>
            </a:endParaRPr>
          </a:p>
          <a:p>
            <a:pPr marL="12065">
              <a:lnSpc>
                <a:spcPct val="100000"/>
              </a:lnSpc>
              <a:buClr>
                <a:srgbClr val="8EC0C1"/>
              </a:buClr>
              <a:buSzPct val="90000"/>
              <a:tabLst>
                <a:tab pos="357505" algn="l"/>
                <a:tab pos="358140" algn="l"/>
              </a:tabLst>
            </a:pPr>
            <a:r>
              <a:rPr sz="2000" dirty="0">
                <a:solidFill>
                  <a:srgbClr val="FFFFFF"/>
                </a:solidFill>
                <a:latin typeface="Microsoft Sans Serif"/>
                <a:cs typeface="Microsoft Sans Serif"/>
              </a:rPr>
              <a:t>Весело</a:t>
            </a:r>
            <a:r>
              <a:rPr sz="20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разом</a:t>
            </a:r>
            <a:r>
              <a:rPr sz="200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ми</a:t>
            </a:r>
            <a:r>
              <a:rPr sz="20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відсвяткуємо.</a:t>
            </a:r>
            <a:endParaRPr sz="2000" dirty="0">
              <a:latin typeface="Microsoft Sans Serif"/>
              <a:cs typeface="Microsoft Sans Serif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29575" y="3280981"/>
            <a:ext cx="4052951" cy="327190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58100" y="42418"/>
            <a:ext cx="4462526" cy="312902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-19050" y="42418"/>
            <a:ext cx="2838450" cy="339572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3490531"/>
            <a:ext cx="2690876" cy="3367151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624138" y="222121"/>
            <a:ext cx="3381375" cy="3463101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810250" y="242442"/>
            <a:ext cx="2186051" cy="351955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05685" y="675322"/>
            <a:ext cx="227329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75" dirty="0">
                <a:solidFill>
                  <a:srgbClr val="8EC0C1"/>
                </a:solidFill>
                <a:latin typeface="Lucida Sans Unicode"/>
                <a:cs typeface="Lucida Sans Unicode"/>
              </a:rPr>
              <a:t>◤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51610" y="4343336"/>
            <a:ext cx="5251450" cy="209865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125"/>
              </a:spcBef>
              <a:buClr>
                <a:srgbClr val="8EC0C1"/>
              </a:buClr>
              <a:buSzPct val="90000"/>
              <a:tabLst>
                <a:tab pos="357505" algn="l"/>
                <a:tab pos="358140" algn="l"/>
              </a:tabLst>
            </a:pPr>
            <a:r>
              <a:rPr sz="200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r>
              <a:rPr sz="20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FFFFFF"/>
                </a:solidFill>
                <a:latin typeface="Microsoft Sans Serif"/>
                <a:cs typeface="Microsoft Sans Serif"/>
              </a:rPr>
              <a:t>обідній</a:t>
            </a:r>
            <a:r>
              <a:rPr sz="20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час</a:t>
            </a:r>
            <a:r>
              <a:rPr sz="20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нас</a:t>
            </a:r>
            <a:r>
              <a:rPr sz="200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чекає</a:t>
            </a:r>
            <a:r>
              <a:rPr sz="20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смачна</a:t>
            </a:r>
            <a:r>
              <a:rPr sz="2000" spc="5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страва,</a:t>
            </a:r>
            <a:endParaRPr sz="20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8EC0C1"/>
              </a:buClr>
            </a:pPr>
            <a:endParaRPr sz="1850" dirty="0">
              <a:latin typeface="Microsoft Sans Serif"/>
              <a:cs typeface="Microsoft Sans Serif"/>
            </a:endParaRPr>
          </a:p>
          <a:p>
            <a:pPr marL="12065">
              <a:lnSpc>
                <a:spcPct val="100000"/>
              </a:lnSpc>
              <a:spcBef>
                <a:spcPts val="5"/>
              </a:spcBef>
              <a:buClr>
                <a:srgbClr val="8EC0C1"/>
              </a:buClr>
              <a:buSzPct val="90000"/>
              <a:tabLst>
                <a:tab pos="357505" algn="l"/>
                <a:tab pos="358140" algn="l"/>
              </a:tabLst>
            </a:pPr>
            <a:r>
              <a:rPr sz="20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Кашка,</a:t>
            </a:r>
            <a:r>
              <a:rPr sz="200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супчик,</a:t>
            </a:r>
            <a:r>
              <a:rPr sz="20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хлібчик</a:t>
            </a:r>
            <a:r>
              <a:rPr sz="20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540" dirty="0">
                <a:solidFill>
                  <a:srgbClr val="FFFFFF"/>
                </a:solidFill>
                <a:latin typeface="Microsoft Sans Serif"/>
                <a:cs typeface="Microsoft Sans Serif"/>
              </a:rPr>
              <a:t>–</a:t>
            </a:r>
            <a:r>
              <a:rPr sz="20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все</a:t>
            </a:r>
            <a:r>
              <a:rPr sz="20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дуже</a:t>
            </a:r>
            <a:r>
              <a:rPr sz="2000" spc="5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цікаво.</a:t>
            </a:r>
            <a:endParaRPr sz="20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8EC0C1"/>
              </a:buClr>
            </a:pPr>
            <a:endParaRPr sz="1750" dirty="0">
              <a:latin typeface="Microsoft Sans Serif"/>
              <a:cs typeface="Microsoft Sans Serif"/>
            </a:endParaRPr>
          </a:p>
          <a:p>
            <a:pPr marL="12065">
              <a:lnSpc>
                <a:spcPct val="100000"/>
              </a:lnSpc>
              <a:buClr>
                <a:srgbClr val="8EC0C1"/>
              </a:buClr>
              <a:buSzPct val="90000"/>
              <a:tabLst>
                <a:tab pos="357505" algn="l"/>
                <a:tab pos="358140" algn="l"/>
              </a:tabLst>
            </a:pPr>
            <a:r>
              <a:rPr sz="20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За</a:t>
            </a:r>
            <a:r>
              <a:rPr sz="20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столом</a:t>
            </a:r>
            <a:r>
              <a:rPr sz="200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ми</a:t>
            </a:r>
            <a:r>
              <a:rPr sz="2000" spc="4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всі</a:t>
            </a:r>
            <a:r>
              <a:rPr sz="20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дружно</a:t>
            </a:r>
            <a:r>
              <a:rPr sz="20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сидимо,</a:t>
            </a:r>
            <a:endParaRPr sz="20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8EC0C1"/>
              </a:buClr>
            </a:pPr>
            <a:endParaRPr sz="1850" dirty="0">
              <a:latin typeface="Microsoft Sans Serif"/>
              <a:cs typeface="Microsoft Sans Serif"/>
            </a:endParaRPr>
          </a:p>
          <a:p>
            <a:pPr marL="12065">
              <a:lnSpc>
                <a:spcPct val="100000"/>
              </a:lnSpc>
              <a:buClr>
                <a:srgbClr val="8EC0C1"/>
              </a:buClr>
              <a:buSzPct val="90000"/>
              <a:tabLst>
                <a:tab pos="357505" algn="l"/>
                <a:tab pos="358140" algn="l"/>
              </a:tabLst>
            </a:pPr>
            <a:r>
              <a:rPr sz="20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Смачно</a:t>
            </a:r>
            <a:r>
              <a:rPr sz="2000" spc="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FFFFFF"/>
                </a:solidFill>
                <a:latin typeface="Microsoft Sans Serif"/>
                <a:cs typeface="Microsoft Sans Serif"/>
              </a:rPr>
              <a:t>їмо,</a:t>
            </a:r>
            <a:r>
              <a:rPr sz="20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гарний</a:t>
            </a:r>
            <a:r>
              <a:rPr sz="20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настрій</a:t>
            </a:r>
            <a:r>
              <a:rPr sz="20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плекаємо.</a:t>
            </a:r>
            <a:endParaRPr sz="2000" dirty="0">
              <a:latin typeface="Microsoft Sans Serif"/>
              <a:cs typeface="Microsoft Sans Serif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4775" y="0"/>
            <a:ext cx="12006580" cy="6853555"/>
            <a:chOff x="104775" y="0"/>
            <a:chExt cx="12006580" cy="685355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86825" y="0"/>
              <a:ext cx="3100451" cy="36146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96025" y="133222"/>
              <a:ext cx="2757551" cy="372910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775" y="0"/>
              <a:ext cx="3014726" cy="357657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86100" y="123697"/>
              <a:ext cx="3252851" cy="389102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86925" y="3571811"/>
              <a:ext cx="2424176" cy="328142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96025" y="3838511"/>
              <a:ext cx="3243326" cy="301472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Скибка">
  <a:themeElements>
    <a:clrScheme name="Сині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Скибка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кибка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61</TotalTime>
  <Words>369</Words>
  <Application>Microsoft Office PowerPoint</Application>
  <PresentationFormat>Широкий екран</PresentationFormat>
  <Paragraphs>92</Paragraphs>
  <Slides>12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12</vt:i4>
      </vt:variant>
    </vt:vector>
  </HeadingPairs>
  <TitlesOfParts>
    <vt:vector size="19" baseType="lpstr">
      <vt:lpstr>Arial</vt:lpstr>
      <vt:lpstr>Century Gothic</vt:lpstr>
      <vt:lpstr>Lucida Sans Unicode</vt:lpstr>
      <vt:lpstr>Microsoft Sans Serif</vt:lpstr>
      <vt:lpstr>Times New Roman</vt:lpstr>
      <vt:lpstr>Wingdings 3</vt:lpstr>
      <vt:lpstr>Скибка</vt:lpstr>
      <vt:lpstr>Презентація PowerPoint</vt:lpstr>
      <vt:lpstr>Презентація PowerPoint</vt:lpstr>
      <vt:lpstr>Корнута Валентина Трохимівна   вихователь  групи «ПРОЛІСОК»</vt:lpstr>
      <vt:lpstr>Свадеба Мирослава Петрівна вихователь  групи «ПРОЛІСОК»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Lenovo</dc:creator>
  <cp:lastModifiedBy>Саня Про</cp:lastModifiedBy>
  <cp:revision>12</cp:revision>
  <dcterms:created xsi:type="dcterms:W3CDTF">2024-12-01T17:08:31Z</dcterms:created>
  <dcterms:modified xsi:type="dcterms:W3CDTF">2024-12-03T18:14:35Z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2024-11-30T00:00:00Z</vt:filetime>
  </property>
  <property fmtid="{D5CDD505-2E9C-101B-9397-08002B2CF9AE}" pid="3" name="LastSaved">
    <vt:filetime>2024-12-01T00:00:00Z</vt:filetime>
  </property>
</Properties>
</file>