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68" r:id="rId4"/>
    <p:sldId id="258" r:id="rId5"/>
    <p:sldId id="263" r:id="rId6"/>
    <p:sldId id="264" r:id="rId7"/>
    <p:sldId id="260" r:id="rId8"/>
    <p:sldId id="261" r:id="rId9"/>
    <p:sldId id="262" r:id="rId10"/>
    <p:sldId id="267" r:id="rId11"/>
    <p:sldId id="269" r:id="rId12"/>
  </p:sldIdLst>
  <p:sldSz cx="9144000" cy="5143500" type="screen16x9"/>
  <p:notesSz cx="6858000" cy="9144000"/>
  <p:embeddedFontLst>
    <p:embeddedFont>
      <p:font typeface="Oswald" panose="020B0604020202020204" pitchFamily="2" charset="-52"/>
      <p:regular r:id="rId14"/>
      <p:bold r:id="rId15"/>
    </p:embeddedFont>
    <p:embeddedFont>
      <p:font typeface="Oswald Regular" panose="020B0604020202020204" charset="-52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0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eb357ff14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eb357ff14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eb357ff14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eb357ff14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7417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f1d77f0b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f1d77f0b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f1d77f0b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f1d77f0b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0167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f1d77f0b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f1d77f0b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eb357ff14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eb357ff14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eb357ff1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eb357ff1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f1d77f0b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f1d77f0b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eb357ff1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eb357ff1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357ff1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eb357ff1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982850" y="1579350"/>
            <a:ext cx="5178300" cy="1422000"/>
          </a:xfrm>
          <a:prstGeom prst="roundRect">
            <a:avLst>
              <a:gd name="adj" fmla="val 16667"/>
            </a:avLst>
          </a:prstGeom>
          <a:solidFill>
            <a:srgbClr val="EAD1DC">
              <a:alpha val="644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1688400"/>
            <a:ext cx="8520600" cy="12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solidFill>
                  <a:srgbClr val="4C1130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ЗДО №42 “ДЖЕРЕЛЬЦЕ”</a:t>
            </a:r>
            <a:endParaRPr sz="3600">
              <a:solidFill>
                <a:srgbClr val="4C1130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solidFill>
                  <a:srgbClr val="4C1130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м. Ужгород</a:t>
            </a:r>
            <a:endParaRPr sz="3600">
              <a:solidFill>
                <a:srgbClr val="4C1130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75450"/>
            <a:ext cx="8520600" cy="120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b="1" dirty="0">
                <a:solidFill>
                  <a:srgbClr val="741B47"/>
                </a:solidFill>
                <a:latin typeface="Oswald"/>
                <a:ea typeface="Oswald"/>
                <a:cs typeface="Oswald"/>
                <a:sym typeface="Oswald"/>
              </a:rPr>
              <a:t>ГРУПА «ФІАЛКА»</a:t>
            </a:r>
            <a:endParaRPr b="1" dirty="0">
              <a:solidFill>
                <a:srgbClr val="741B4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75" y="1990370"/>
            <a:ext cx="4788804" cy="269744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9" b="23252"/>
          <a:stretch/>
        </p:blipFill>
        <p:spPr>
          <a:xfrm>
            <a:off x="408352" y="309129"/>
            <a:ext cx="2151310" cy="2994721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7" b="34670"/>
          <a:stretch/>
        </p:blipFill>
        <p:spPr>
          <a:xfrm>
            <a:off x="5777678" y="408877"/>
            <a:ext cx="2901255" cy="2594517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/>
          <p:nvPr/>
        </p:nvSpPr>
        <p:spPr>
          <a:xfrm>
            <a:off x="1621700" y="514350"/>
            <a:ext cx="5805900" cy="1788300"/>
          </a:xfrm>
          <a:prstGeom prst="roundRect">
            <a:avLst>
              <a:gd name="adj" fmla="val 16667"/>
            </a:avLst>
          </a:prstGeom>
          <a:solidFill>
            <a:srgbClr val="EAD1DC">
              <a:alpha val="644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ctrTitle"/>
          </p:nvPr>
        </p:nvSpPr>
        <p:spPr>
          <a:xfrm>
            <a:off x="311700" y="849754"/>
            <a:ext cx="8520600" cy="14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solidFill>
                  <a:srgbClr val="4C1130"/>
                </a:solidFill>
                <a:latin typeface="Oswald"/>
                <a:ea typeface="Oswald"/>
                <a:cs typeface="Oswald"/>
                <a:sym typeface="Oswald"/>
              </a:rPr>
              <a:t>Дякуємо за увагу!</a:t>
            </a:r>
            <a:endParaRPr b="1">
              <a:solidFill>
                <a:srgbClr val="4C113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3572690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771875" y="2163932"/>
            <a:ext cx="4038120" cy="2259557"/>
          </a:xfrm>
          <a:prstGeom prst="roundRect">
            <a:avLst>
              <a:gd name="adj" fmla="val 16667"/>
            </a:avLst>
          </a:prstGeom>
          <a:solidFill>
            <a:srgbClr val="EAD1DC">
              <a:alpha val="644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591892" y="789140"/>
            <a:ext cx="8436206" cy="9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4800" b="1" dirty="0">
                <a:solidFill>
                  <a:srgbClr val="741B47"/>
                </a:solidFill>
                <a:latin typeface="Oswald"/>
                <a:ea typeface="Oswald"/>
                <a:cs typeface="Oswald"/>
                <a:sym typeface="Oswald"/>
              </a:rPr>
              <a:t>     Вихователі</a:t>
            </a:r>
            <a:endParaRPr sz="4800" b="1" dirty="0">
              <a:solidFill>
                <a:srgbClr val="741B4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-1484660" y="2412651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4C1130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Хома </a:t>
            </a:r>
            <a:r>
              <a:rPr lang="uk" dirty="0">
                <a:solidFill>
                  <a:srgbClr val="4C1130"/>
                </a:solidFill>
                <a:latin typeface="Oswald" panose="02010600030101010101" charset="0"/>
                <a:ea typeface="Oswald Regular"/>
                <a:cs typeface="Oswald Regular"/>
                <a:sym typeface="Oswald Regular"/>
              </a:rPr>
              <a:t>Ольга</a:t>
            </a:r>
            <a:r>
              <a:rPr lang="uk" dirty="0">
                <a:solidFill>
                  <a:srgbClr val="4C1130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4C1130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Олександрівна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4C1130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Досвід роботи 39 років</a:t>
            </a:r>
            <a:endParaRPr dirty="0">
              <a:solidFill>
                <a:srgbClr val="4C1130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8"/>
          <a:stretch/>
        </p:blipFill>
        <p:spPr>
          <a:xfrm>
            <a:off x="5778199" y="789140"/>
            <a:ext cx="2515482" cy="36343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771875" y="2163932"/>
            <a:ext cx="4038120" cy="2259557"/>
          </a:xfrm>
          <a:prstGeom prst="roundRect">
            <a:avLst>
              <a:gd name="adj" fmla="val 16667"/>
            </a:avLst>
          </a:prstGeom>
          <a:solidFill>
            <a:srgbClr val="EAD1DC">
              <a:alpha val="644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591892" y="789140"/>
            <a:ext cx="8436206" cy="9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4800" b="1" dirty="0">
                <a:solidFill>
                  <a:srgbClr val="741B47"/>
                </a:solidFill>
                <a:latin typeface="Oswald"/>
                <a:ea typeface="Oswald"/>
                <a:cs typeface="Oswald"/>
                <a:sym typeface="Oswald"/>
              </a:rPr>
              <a:t>     Вихователі</a:t>
            </a:r>
            <a:endParaRPr sz="4800" b="1" dirty="0">
              <a:solidFill>
                <a:srgbClr val="741B4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-1469365" y="250111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4C1130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Шишмакова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4C1130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Леся Юріївна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4C1130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Досвід роботи 31 рік</a:t>
            </a:r>
            <a:endParaRPr dirty="0">
              <a:solidFill>
                <a:srgbClr val="4C1130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9778" y="789140"/>
            <a:ext cx="2449760" cy="369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87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ctrTitle"/>
          </p:nvPr>
        </p:nvSpPr>
        <p:spPr>
          <a:xfrm>
            <a:off x="433725" y="197313"/>
            <a:ext cx="8520600" cy="9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rgbClr val="741B47"/>
                </a:solidFill>
                <a:latin typeface="Oswald"/>
                <a:ea typeface="Oswald"/>
                <a:cs typeface="Oswald"/>
                <a:sym typeface="Oswald"/>
              </a:rPr>
              <a:t>Цінності групи:</a:t>
            </a:r>
            <a:endParaRPr b="1" dirty="0">
              <a:solidFill>
                <a:srgbClr val="741B4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433725" y="1515649"/>
            <a:ext cx="8148300" cy="3356975"/>
          </a:xfrm>
          <a:prstGeom prst="roundRect">
            <a:avLst>
              <a:gd name="adj" fmla="val 16667"/>
            </a:avLst>
          </a:prstGeom>
          <a:solidFill>
            <a:srgbClr val="EAD1DC">
              <a:alpha val="644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782400" y="1702275"/>
            <a:ext cx="7579200" cy="13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7916"/>
              </a:lnSpc>
              <a:buClr>
                <a:schemeClr val="dk1"/>
              </a:buClr>
              <a:buSzPts val="1100"/>
            </a:pPr>
            <a:r>
              <a:rPr lang="uk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- </a:t>
            </a:r>
            <a:r>
              <a:rPr lang="ru-RU" sz="2400" dirty="0" err="1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повага</a:t>
            </a:r>
            <a:r>
              <a:rPr lang="ru-RU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до </a:t>
            </a:r>
            <a:r>
              <a:rPr lang="ru-RU" sz="2400" dirty="0" err="1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дитини</a:t>
            </a:r>
            <a:r>
              <a:rPr lang="ru-RU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та </a:t>
            </a:r>
            <a:r>
              <a:rPr lang="ru-RU" sz="2400" dirty="0" err="1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особливостей</a:t>
            </a:r>
            <a:r>
              <a:rPr lang="ru-RU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її</a:t>
            </a:r>
            <a:r>
              <a:rPr lang="ru-RU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розвитку</a:t>
            </a:r>
            <a:r>
              <a:rPr lang="ru-RU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;</a:t>
            </a:r>
          </a:p>
          <a:p>
            <a:pPr marL="0" lvl="0" indent="0" algn="l">
              <a:lnSpc>
                <a:spcPct val="107916"/>
              </a:lnSpc>
              <a:buClr>
                <a:schemeClr val="dk1"/>
              </a:buClr>
              <a:buSzPts val="1100"/>
            </a:pPr>
            <a:r>
              <a:rPr lang="ru-RU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- </a:t>
            </a:r>
            <a:r>
              <a:rPr lang="ru-RU" sz="2400" dirty="0" err="1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фізичне</a:t>
            </a:r>
            <a:r>
              <a:rPr lang="ru-RU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, </a:t>
            </a:r>
            <a:r>
              <a:rPr lang="ru-RU" sz="2400" dirty="0" err="1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психічне</a:t>
            </a:r>
            <a:r>
              <a:rPr lang="ru-RU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та </a:t>
            </a:r>
            <a:r>
              <a:rPr lang="ru-RU" sz="2400" dirty="0" err="1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соціальне</a:t>
            </a:r>
            <a:r>
              <a:rPr lang="ru-RU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здоров’я</a:t>
            </a:r>
            <a:r>
              <a:rPr lang="ru-RU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дитини</a:t>
            </a:r>
            <a:r>
              <a:rPr lang="ru-RU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;</a:t>
            </a:r>
          </a:p>
          <a:p>
            <a:pPr marL="0" lvl="0" indent="0" algn="l">
              <a:lnSpc>
                <a:spcPct val="107916"/>
              </a:lnSpc>
              <a:buClr>
                <a:schemeClr val="dk1"/>
              </a:buClr>
              <a:buSzPts val="1100"/>
            </a:pPr>
            <a:r>
              <a:rPr lang="ru-RU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- </a:t>
            </a:r>
            <a:r>
              <a:rPr lang="ru-RU" sz="2400" dirty="0" err="1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визнання</a:t>
            </a:r>
            <a:r>
              <a:rPr lang="ru-RU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особливої</a:t>
            </a:r>
            <a:r>
              <a:rPr lang="ru-RU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ролі</a:t>
            </a:r>
            <a:r>
              <a:rPr lang="ru-RU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в </a:t>
            </a:r>
            <a:r>
              <a:rPr lang="ru-RU" sz="2400" dirty="0" err="1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розвитку</a:t>
            </a:r>
            <a:r>
              <a:rPr lang="ru-RU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особистості</a:t>
            </a:r>
            <a:r>
              <a:rPr lang="ru-RU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;</a:t>
            </a:r>
          </a:p>
          <a:p>
            <a:pPr marL="0" lvl="0" indent="0" algn="l">
              <a:lnSpc>
                <a:spcPct val="107916"/>
              </a:lnSpc>
              <a:buClr>
                <a:schemeClr val="dk1"/>
              </a:buClr>
              <a:buSzPts val="1100"/>
            </a:pPr>
            <a:r>
              <a:rPr lang="ru-RU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- </a:t>
            </a:r>
            <a:r>
              <a:rPr lang="ru-RU" sz="2400" dirty="0" err="1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щасливе</a:t>
            </a:r>
            <a:r>
              <a:rPr lang="ru-RU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проживання</a:t>
            </a:r>
            <a:r>
              <a:rPr lang="ru-RU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дитиною</a:t>
            </a:r>
            <a:r>
              <a:rPr lang="ru-RU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дошкільного</a:t>
            </a:r>
            <a:r>
              <a:rPr lang="ru-RU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дитинства</a:t>
            </a:r>
            <a:r>
              <a:rPr lang="ru-RU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як </a:t>
            </a:r>
            <a:r>
              <a:rPr lang="ru-RU" sz="2400" dirty="0" err="1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передумова</a:t>
            </a:r>
            <a:r>
              <a:rPr lang="ru-RU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її</a:t>
            </a:r>
            <a:r>
              <a:rPr lang="ru-RU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повноцінного</a:t>
            </a:r>
            <a:r>
              <a:rPr lang="ru-RU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розвитку</a:t>
            </a:r>
            <a:r>
              <a:rPr lang="ru-RU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;</a:t>
            </a:r>
          </a:p>
          <a:p>
            <a:pPr marL="0" lvl="0" indent="0" algn="l">
              <a:lnSpc>
                <a:spcPct val="107916"/>
              </a:lnSpc>
              <a:buClr>
                <a:schemeClr val="dk1"/>
              </a:buClr>
              <a:buSzPts val="1100"/>
            </a:pPr>
            <a:r>
              <a:rPr lang="ru-RU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- </a:t>
            </a:r>
            <a:r>
              <a:rPr lang="ru-RU" sz="2400" dirty="0" err="1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надбання</a:t>
            </a:r>
            <a:r>
              <a:rPr lang="ru-RU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національного</a:t>
            </a:r>
            <a:r>
              <a:rPr lang="ru-RU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досвіду</a:t>
            </a:r>
            <a:r>
              <a:rPr lang="ru-RU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суспільного</a:t>
            </a:r>
            <a:r>
              <a:rPr lang="ru-RU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та </a:t>
            </a:r>
            <a:r>
              <a:rPr lang="ru-RU" sz="2400" dirty="0" err="1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сімейного</a:t>
            </a:r>
            <a:r>
              <a:rPr lang="ru-RU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виховання</a:t>
            </a:r>
            <a:r>
              <a:rPr lang="ru-RU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для </a:t>
            </a:r>
            <a:r>
              <a:rPr lang="ru-RU" sz="2400" dirty="0" err="1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збагачення</a:t>
            </a:r>
            <a:r>
              <a:rPr lang="ru-RU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людського</a:t>
            </a:r>
            <a:r>
              <a:rPr lang="ru-RU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потенціалу</a:t>
            </a:r>
            <a:r>
              <a:rPr lang="ru-RU" sz="2400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суспільства</a:t>
            </a:r>
            <a:r>
              <a:rPr lang="ru-RU" dirty="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.</a:t>
            </a:r>
            <a:endParaRPr dirty="0">
              <a:solidFill>
                <a:srgbClr val="4C1130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18" y="2514479"/>
            <a:ext cx="3055387" cy="2291541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021" y="423747"/>
            <a:ext cx="4022399" cy="11095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0385" y="527441"/>
            <a:ext cx="370967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" sz="5200" b="1" dirty="0">
                <a:solidFill>
                  <a:srgbClr val="4C1130"/>
                </a:solidFill>
                <a:latin typeface="Oswald"/>
                <a:ea typeface="Oswald"/>
                <a:cs typeface="Oswald"/>
                <a:sym typeface="Oswald"/>
              </a:rPr>
              <a:t>Ми граємось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9112" y="423747"/>
            <a:ext cx="3696009" cy="2772007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935" y="1910575"/>
            <a:ext cx="2800970" cy="2100727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/>
          <p:nvPr/>
        </p:nvSpPr>
        <p:spPr>
          <a:xfrm>
            <a:off x="524975" y="259607"/>
            <a:ext cx="8208600" cy="1097092"/>
          </a:xfrm>
          <a:prstGeom prst="roundRect">
            <a:avLst>
              <a:gd name="adj" fmla="val 16667"/>
            </a:avLst>
          </a:prstGeom>
          <a:solidFill>
            <a:srgbClr val="EAD1DC">
              <a:alpha val="644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C1130"/>
              </a:solidFill>
            </a:endParaRPr>
          </a:p>
        </p:txBody>
      </p:sp>
      <p:sp>
        <p:nvSpPr>
          <p:cNvPr id="109" name="Google Shape;109;p21"/>
          <p:cNvSpPr txBox="1">
            <a:spLocks noGrp="1"/>
          </p:cNvSpPr>
          <p:nvPr>
            <p:ph type="ctrTitle"/>
          </p:nvPr>
        </p:nvSpPr>
        <p:spPr>
          <a:xfrm>
            <a:off x="368975" y="337603"/>
            <a:ext cx="8520600" cy="9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rgbClr val="4C1130"/>
                </a:solidFill>
                <a:latin typeface="Oswald"/>
                <a:ea typeface="Oswald"/>
                <a:cs typeface="Oswald"/>
                <a:sym typeface="Oswald"/>
              </a:rPr>
              <a:t>Ми навчаємось</a:t>
            </a:r>
            <a:endParaRPr b="1" dirty="0">
              <a:solidFill>
                <a:srgbClr val="4C113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309" y="2318096"/>
            <a:ext cx="3316266" cy="24872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5" y="2235488"/>
            <a:ext cx="3426411" cy="2569808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17" y="1660164"/>
            <a:ext cx="3300608" cy="2475456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0873" r="11359" b="14320"/>
          <a:stretch/>
        </p:blipFill>
        <p:spPr>
          <a:xfrm>
            <a:off x="5784195" y="283973"/>
            <a:ext cx="3106455" cy="334445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5"/>
          <a:stretch/>
        </p:blipFill>
        <p:spPr>
          <a:xfrm>
            <a:off x="303492" y="283973"/>
            <a:ext cx="2744455" cy="340293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4" b="38718"/>
          <a:stretch/>
        </p:blipFill>
        <p:spPr>
          <a:xfrm>
            <a:off x="2462188" y="2428018"/>
            <a:ext cx="3857625" cy="240081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4" name="Google Shape;84;p17"/>
          <p:cNvSpPr/>
          <p:nvPr/>
        </p:nvSpPr>
        <p:spPr>
          <a:xfrm>
            <a:off x="1524000" y="1868814"/>
            <a:ext cx="5932449" cy="859518"/>
          </a:xfrm>
          <a:prstGeom prst="roundRect">
            <a:avLst>
              <a:gd name="adj" fmla="val 16667"/>
            </a:avLst>
          </a:prstGeom>
          <a:solidFill>
            <a:srgbClr val="EAD1DC">
              <a:alpha val="644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ctrTitle"/>
          </p:nvPr>
        </p:nvSpPr>
        <p:spPr>
          <a:xfrm>
            <a:off x="303491" y="1868814"/>
            <a:ext cx="8372879" cy="12022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4400" b="1" dirty="0">
                <a:solidFill>
                  <a:srgbClr val="741B47"/>
                </a:solidFill>
                <a:latin typeface="Oswald"/>
                <a:ea typeface="Oswald"/>
                <a:cs typeface="Oswald"/>
                <a:sym typeface="Oswald"/>
              </a:rPr>
              <a:t>Ми із спортом дружимо</a:t>
            </a:r>
            <a:endParaRPr sz="4400" b="1" dirty="0">
              <a:solidFill>
                <a:srgbClr val="741B4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/>
          <p:nvPr/>
        </p:nvSpPr>
        <p:spPr>
          <a:xfrm>
            <a:off x="364273" y="189181"/>
            <a:ext cx="4668644" cy="719896"/>
          </a:xfrm>
          <a:prstGeom prst="roundRect">
            <a:avLst>
              <a:gd name="adj" fmla="val 16667"/>
            </a:avLst>
          </a:prstGeom>
          <a:solidFill>
            <a:srgbClr val="EAD1DC">
              <a:alpha val="644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C113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1" name="Google Shape;91;p18"/>
          <p:cNvSpPr txBox="1">
            <a:spLocks noGrp="1"/>
          </p:cNvSpPr>
          <p:nvPr>
            <p:ph type="ctrTitle"/>
          </p:nvPr>
        </p:nvSpPr>
        <p:spPr>
          <a:xfrm>
            <a:off x="425100" y="74342"/>
            <a:ext cx="8293800" cy="1384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4400" b="1" dirty="0">
                <a:solidFill>
                  <a:srgbClr val="4C1130"/>
                </a:solidFill>
                <a:latin typeface="Oswald"/>
                <a:ea typeface="Oswald"/>
                <a:cs typeface="Oswald"/>
                <a:sym typeface="Oswald"/>
              </a:rPr>
              <a:t>Ми на прогулянці</a:t>
            </a:r>
            <a:endParaRPr sz="4400" b="1" dirty="0">
              <a:solidFill>
                <a:srgbClr val="4C113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7" r="12316" b="26697"/>
          <a:stretch/>
        </p:blipFill>
        <p:spPr>
          <a:xfrm>
            <a:off x="425100" y="1270556"/>
            <a:ext cx="3047999" cy="260734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09"/>
          <a:stretch/>
        </p:blipFill>
        <p:spPr>
          <a:xfrm>
            <a:off x="3750039" y="2339728"/>
            <a:ext cx="2116337" cy="2384557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7"/>
          <a:stretch/>
        </p:blipFill>
        <p:spPr>
          <a:xfrm>
            <a:off x="6143317" y="210872"/>
            <a:ext cx="2575583" cy="3154991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/>
          <p:nvPr/>
        </p:nvSpPr>
        <p:spPr>
          <a:xfrm>
            <a:off x="483297" y="424617"/>
            <a:ext cx="5516670" cy="1040928"/>
          </a:xfrm>
          <a:prstGeom prst="roundRect">
            <a:avLst>
              <a:gd name="adj" fmla="val 16667"/>
            </a:avLst>
          </a:prstGeom>
          <a:solidFill>
            <a:srgbClr val="EAD1DC">
              <a:alpha val="644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4C1130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97" name="Google Shape;97;p19"/>
          <p:cNvSpPr txBox="1">
            <a:spLocks noGrp="1"/>
          </p:cNvSpPr>
          <p:nvPr>
            <p:ph type="ctrTitle"/>
          </p:nvPr>
        </p:nvSpPr>
        <p:spPr>
          <a:xfrm>
            <a:off x="812847" y="474531"/>
            <a:ext cx="5187120" cy="9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rgbClr val="4C113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uk" sz="4000" b="1" dirty="0">
                <a:solidFill>
                  <a:srgbClr val="4C1130"/>
                </a:solidFill>
                <a:latin typeface="Oswald"/>
                <a:ea typeface="Oswald"/>
                <a:cs typeface="Oswald"/>
                <a:sym typeface="Oswald"/>
              </a:rPr>
              <a:t>Любимо Україну</a:t>
            </a:r>
            <a:endParaRPr b="1" dirty="0">
              <a:solidFill>
                <a:srgbClr val="4C113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3" b="-1"/>
          <a:stretch/>
        </p:blipFill>
        <p:spPr>
          <a:xfrm>
            <a:off x="274174" y="1741436"/>
            <a:ext cx="3456988" cy="3138825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73"/>
          <a:stretch/>
        </p:blipFill>
        <p:spPr>
          <a:xfrm>
            <a:off x="3305377" y="2484291"/>
            <a:ext cx="2970209" cy="217921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6" t="18752" r="16394" b="9407"/>
          <a:stretch/>
        </p:blipFill>
        <p:spPr>
          <a:xfrm>
            <a:off x="6275586" y="1185082"/>
            <a:ext cx="2430050" cy="3695179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105</Words>
  <Application>Microsoft Office PowerPoint</Application>
  <PresentationFormat>Екран (16:9)</PresentationFormat>
  <Paragraphs>23</Paragraphs>
  <Slides>11</Slides>
  <Notes>11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5" baseType="lpstr">
      <vt:lpstr>Oswald Regular</vt:lpstr>
      <vt:lpstr>Oswald</vt:lpstr>
      <vt:lpstr>Arial</vt:lpstr>
      <vt:lpstr>Simple Light</vt:lpstr>
      <vt:lpstr>ГРУПА «ФІАЛКА»</vt:lpstr>
      <vt:lpstr>     Вихователі</vt:lpstr>
      <vt:lpstr>     Вихователі</vt:lpstr>
      <vt:lpstr>Цінності групи:</vt:lpstr>
      <vt:lpstr>Презентація PowerPoint</vt:lpstr>
      <vt:lpstr>Ми навчаємось</vt:lpstr>
      <vt:lpstr>Ми із спортом дружимо</vt:lpstr>
      <vt:lpstr>Ми на прогулянці</vt:lpstr>
      <vt:lpstr> Любимо Україну</vt:lpstr>
      <vt:lpstr>Презентація PowerPoint</vt:lpstr>
      <vt:lpstr>Дякуємо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БАГАТОМОВНЕ НАВЧАННЯ</dc:title>
  <dc:creator>JUMPER</dc:creator>
  <cp:lastModifiedBy>Марійка</cp:lastModifiedBy>
  <cp:revision>13</cp:revision>
  <dcterms:modified xsi:type="dcterms:W3CDTF">2024-12-02T07:26:14Z</dcterms:modified>
</cp:coreProperties>
</file>