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7" r:id="rId11"/>
    <p:sldId id="268" r:id="rId12"/>
    <p:sldId id="266" r:id="rId1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89sh@gmail.com" initials="v" lastIdx="13" clrIdx="0">
    <p:extLst>
      <p:ext uri="{19B8F6BF-5375-455C-9EA6-DF929625EA0E}">
        <p15:presenceInfo xmlns:p15="http://schemas.microsoft.com/office/powerpoint/2012/main" userId="4801c97f88517a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48" d="100"/>
          <a:sy n="48" d="100"/>
        </p:scale>
        <p:origin x="36"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09T17:37:39.397" idx="5">
    <p:pos x="10" y="10"/>
    <p:text>Зміст навчально-виховного процесу в дошкільному навчальному закладі визначається Базовим компонентом дошкільної освіти і реалізується відповідно до програми розвитку, навчання, виховання дітей “Українське дошкілля”, рекомендованої Міністерством освіти і науки України, та експериментальної програми роботи з навчання дітей дошкільного віку словацької мови у групах з українською та словацькою мовами навчання.
Діяльність груп із двома мовами навчання регламентується планом роботи на рік. У плані відображаються навчальні цілі щодо оволодіння програмовим матеріалом та цілі щодо засвоєння другої мови. Експериментальна програма і план роботи схвалюється педагогічною радою закладу, затверджується його керівником і погоджується з відповідним органом управління освітою.</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11-09T19:43:18.014" idx="13">
    <p:pos x="8043" y="431"/>
    <p:text>Засвоєнню другої мови сприяє також розгортання навчально-мовленнєвої діяльності у повсякденному житті у формі мовленнєвих ігрових ситуацій, дидактичних ігор, самостійної художньо-мовленнєвої діяльності, індивідуальної роботи, а також активне включення мовлення в предметну, ігрову, рухову, пізнавальну, образотворчу, театралізовану, музичну діяльність тощо.  Для ефективної роботи з розвитку мовлення дітей у білінгвальних групах перед дітьми ставляться завдання з спілкування у різноманітних життєвих ситуаціях як природних, так і штучно створюваних, імпровізованих.
Заняття із навчання дітей елементам грамоти у групах із словацькою та українською мовами навчання проводяться українською мовою, з метою забезпечення якісної підготовки дітей до шкільного навчання, оскільки більшість батьків планують віддавати дітей в українські школи.  На цих заняттях  діти ознайомлюються із словом і реченням, складом і звуком, навчаються звукового аналізу українською мовою, але також знайомляться із основною термінологією на словацькій мові (slovo, slabika,  zvuk, hláska, spoluhláska, samohláska, veta, text).</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11-09T19:04:49.072" idx="11">
    <p:pos x="10" y="10"/>
    <p:text>У дошкільному закладі з кількома мовами навчання загострюється актуальна потреба сьогодення в тісній інтеграції родинного і суспільного дошкільного виховання, збереження пріоритету родинного виховання, активного залучення родини до участі у навчально-виховному процесі дошкільного закладу, психолого-педагогічній і медичній самоосвіті. З цією метою проводяться батьківські збори, консультації, бесіди та дискусії, дні відкритих дверей, перегляди батьками окремих форм роботи з дітьми,  застосовуються засоби наочної пропаганди (інформаційні бюлетені, батьківські куточки, тематичні стенди, фотовиставки та ін.), залучаються батьки до проведення свят, розваг, екскурсій та ін. Стосунки з батьками будуються на засадах відвертості, взаєморозуміння, гуманності.</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09T17:36:45.365" idx="4">
    <p:pos x="10" y="10"/>
    <p:text>У навчально-виховному процесі у групах із навчанням українською та словацькою мовами використовуються такі основні форми організації дітей: спеціально організована навчальна діяльність (заняття), ігри, самостійна діяльність дітей (художня, рухова, мовленнєва, ігрова, трудова, дослідницька та ін.), індивідуальна робота, спостереження, екскурсії, свята та розваги, гуртки тощо. 
Основною формою організованої навчальної діяльності дітей дошкільного віку залишаються заняття з різних розділів програми (тематичні, комплексні, комбіновані, інтегровані, домінантні та ін.).</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1-09T17:35:52.558" idx="3">
    <p:pos x="10" y="10"/>
    <p:text>Організована навчальна діяльність із засвоєння дітьми другої мови у формі занять планується переважно у першу половину дня. В другій половині дня діти відвідують гуртки англійської мови, танців, художньої праці. Елементи навчальної діяльності включаються також до інших форм роботи з дітьми в повсякденні ( ігри, самостійна діяльність, індивідуальна робота, спостереження, чергування тощо).Гурткові заняття проводяться у другій половині дня, у час, відведений для ігор та самостійної художньої діяльності дітей. Вони організовуються і проводяться відповідно до визначених чинними програмами вимог згідно плану роботи керівника гуртка.</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11-09T17:35:03.522" idx="1">
    <p:pos x="7201" y="182"/>
    <p:text>Провідною у дошкільному віці є ігрова діяльність. Гра широко використовується у роботі з дітьми  як самостійна форма роботи з та як ефективний засіб і метод навчання та оволодіння другою мовою. Пріоритет надається творчим іграм (сюжетно-рольові, ігри-драматизації та інсценівки, ігри з елементами праці та художньо-творчої діяльності) та іграм з правилами (дидактичні, інтелектуальні, рухливі, хороводні тощо).
Упродовж усього дня організовуються різні види ігор з урахуванням віку дітей, їхніх ігрових інтересів, місця гри в режимі дня, місця проведення, змісту попередніх і наступних форм роботи, сезонних умов, ступеня фізичного та інтелектуального навантаження на дітей.</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11-09T17:43:33.087" idx="7">
    <p:pos x="10" y="10"/>
    <p:text>Важливу роль у навчанні дітей другої мови відіграє організоване в дошкільному закладі розвивальне середовище, яке утворюється сукупністю природних, предметних, соціальних умов. Розвивальний характер середовища забезпечується педагогічно виправданим використанням його можливостей і систематичним, цілеспрямованим його збагаченням. Вихователі дбають про те, щоб діти вільно орієнтувалися у створеному середовищі, мали вільний доступ до всіх його складових, уміли самостійно діяти в ньому, додержуючись норм і правил перебування в різних осередках та користування матеріалами, обладнанням. Вихователь організовує і регулює діяльність дітей в тематичних  ігрових осередках, спонукає до використання в грі другої мови.</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11-09T18:11:57.894" idx="8">
    <p:pos x="7542" y="1170"/>
    <p:text>Фізичне виховання забезпечують вихователі та фізінструктор. Заняття з фізичного виховання проводяться фізінструктором українською мовою. Оптимізація рухового режиму дітей у групі забезпечується вихователями (словацькою мовою) шляхом проведення різноманітних рухливих, спортивних ігор, вправ, організації дитячого туризму, самостійної рухової діяльності тощо. Також словацькою мовою здійснюється навчання доступним знанням про дотримання здорового способу життя, основ безпеки життєдіяльності.</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11-09T18:14:28.301" idx="9">
    <p:pos x="10" y="10"/>
    <p:text>Заняття з музичного виховання проводяться музичним керівником українською мовою. З метою музичного і мовленнєвого розвитку вихованців для дітей добираються твори українською та словацькою мовою. Гуманізація педагогічного процесу в дитячих садках потребує використання таких засобів у роботі з дошкільниками, які б найбільшою мірою забезпечили єдність емоційного і раціонального компоненту. Саме такими засобами є свята і розваги. Розваги можуть бути хорошою основою для навчання дітей. Вони, з одної сторони, закріплюють вміння та навички, отримані на заняттях, а з іншої – в цікавій та захоплюючій формі викликають потребу в пізнанні нового, розширяють кругозір, знання про оточуючий світ, навчають спільним діям. Саме тому в нашій роботі широко використовується дидактичний потенціал свят і розваг у навчанні дітей другої мови.</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11-09T18:49:19.598" idx="10">
    <p:pos x="10" y="10"/>
    <p:text>Театр – один з самих демократичних видів мистецтва для дітей, він дозволяє вирішити безліч актуальних завдань навчання дітей у групах з двома мовами навчання.
Оволодівання дітей другою мовою потребує закріплення, яке вдало здійснюється через театралізовану діяльність. Інсценуючи різноманітні казки, перевтілюючись в їх героїв, діти психологічно наближаються до їх способу життя, відчувають симпатію до створених ними образів, емоційно сприйняти матеріал мови, що сприяє кращому її закріпленню.</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11-09T19:37:53.203" idx="12">
    <p:pos x="10" y="10"/>
    <p:text>Оволодіння рідною мовою і мовленням як найголовнішим засобом пізнання і специфічно людським способом спілкування залишається одним з першочергових завдань у роботі з дітьми упродовж дошкільного дитинства. Навчання мови та розвиток мовлення спрямовується на формування у дітей лексичної, фонетичної, граматичної, діамонологічної та комунікативної компетентності як першою, так і другою мовами.
Мовленнєві заняття проводяться інтегровано, комплексно та тематично, розв’язуючи поставлені завдання. Тематичні та комплексні заняття з мовленнєвого розвитку у системі роботи групи з двомовним навчанням, плануються один раз на тиждень і спрямовані на досконале няня навичок володіння першою мовою (українською). Мовленнєвий компонент у складі інтегрованих занять спрямований на оволодіння другою мовою (словацькою) і реалізується як частина занять з ознайомлення з довкіллям, природою та інших занять.</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sk-SK"/>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sk-SK"/>
          </a:p>
        </p:txBody>
      </p:sp>
      <p:sp>
        <p:nvSpPr>
          <p:cNvPr id="4" name="Дата 3"/>
          <p:cNvSpPr>
            <a:spLocks noGrp="1"/>
          </p:cNvSpPr>
          <p:nvPr>
            <p:ph type="dt" sz="half" idx="10"/>
          </p:nvPr>
        </p:nvSpPr>
        <p:spPr/>
        <p:txBody>
          <a:body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11"/>
          </p:nvPr>
        </p:nvSpPr>
        <p:spPr/>
        <p:txBody>
          <a:bodyPr/>
          <a:lstStyle/>
          <a:p>
            <a:endParaRPr lang="sk-SK"/>
          </a:p>
        </p:txBody>
      </p:sp>
      <p:sp>
        <p:nvSpPr>
          <p:cNvPr id="6" name="Номер слайда 5"/>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163556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k-SK"/>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Дата 3"/>
          <p:cNvSpPr>
            <a:spLocks noGrp="1"/>
          </p:cNvSpPr>
          <p:nvPr>
            <p:ph type="dt" sz="half" idx="10"/>
          </p:nvPr>
        </p:nvSpPr>
        <p:spPr/>
        <p:txBody>
          <a:body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11"/>
          </p:nvPr>
        </p:nvSpPr>
        <p:spPr/>
        <p:txBody>
          <a:bodyPr/>
          <a:lstStyle/>
          <a:p>
            <a:endParaRPr lang="sk-SK"/>
          </a:p>
        </p:txBody>
      </p:sp>
      <p:sp>
        <p:nvSpPr>
          <p:cNvPr id="6" name="Номер слайда 5"/>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264279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sk-SK"/>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Дата 3"/>
          <p:cNvSpPr>
            <a:spLocks noGrp="1"/>
          </p:cNvSpPr>
          <p:nvPr>
            <p:ph type="dt" sz="half" idx="10"/>
          </p:nvPr>
        </p:nvSpPr>
        <p:spPr/>
        <p:txBody>
          <a:body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11"/>
          </p:nvPr>
        </p:nvSpPr>
        <p:spPr/>
        <p:txBody>
          <a:bodyPr/>
          <a:lstStyle/>
          <a:p>
            <a:endParaRPr lang="sk-SK"/>
          </a:p>
        </p:txBody>
      </p:sp>
      <p:sp>
        <p:nvSpPr>
          <p:cNvPr id="6" name="Номер слайда 5"/>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304083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k-SK"/>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Дата 3"/>
          <p:cNvSpPr>
            <a:spLocks noGrp="1"/>
          </p:cNvSpPr>
          <p:nvPr>
            <p:ph type="dt" sz="half" idx="10"/>
          </p:nvPr>
        </p:nvSpPr>
        <p:spPr/>
        <p:txBody>
          <a:body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11"/>
          </p:nvPr>
        </p:nvSpPr>
        <p:spPr/>
        <p:txBody>
          <a:bodyPr/>
          <a:lstStyle/>
          <a:p>
            <a:endParaRPr lang="sk-SK"/>
          </a:p>
        </p:txBody>
      </p:sp>
      <p:sp>
        <p:nvSpPr>
          <p:cNvPr id="6" name="Номер слайда 5"/>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323594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sk-SK"/>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11"/>
          </p:nvPr>
        </p:nvSpPr>
        <p:spPr/>
        <p:txBody>
          <a:bodyPr/>
          <a:lstStyle/>
          <a:p>
            <a:endParaRPr lang="sk-SK"/>
          </a:p>
        </p:txBody>
      </p:sp>
      <p:sp>
        <p:nvSpPr>
          <p:cNvPr id="6" name="Номер слайда 5"/>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26240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k-SK"/>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5" name="Дата 4"/>
          <p:cNvSpPr>
            <a:spLocks noGrp="1"/>
          </p:cNvSpPr>
          <p:nvPr>
            <p:ph type="dt" sz="half" idx="10"/>
          </p:nvPr>
        </p:nvSpPr>
        <p:spPr/>
        <p:txBody>
          <a:bodyPr/>
          <a:lstStyle/>
          <a:p>
            <a:fld id="{AA44B70A-4575-4184-8406-445245FA7854}" type="datetimeFigureOut">
              <a:rPr lang="sk-SK" smtClean="0"/>
              <a:t>9.11.2017</a:t>
            </a:fld>
            <a:endParaRPr lang="sk-SK"/>
          </a:p>
        </p:txBody>
      </p:sp>
      <p:sp>
        <p:nvSpPr>
          <p:cNvPr id="6" name="Нижний колонтитул 5"/>
          <p:cNvSpPr>
            <a:spLocks noGrp="1"/>
          </p:cNvSpPr>
          <p:nvPr>
            <p:ph type="ftr" sz="quarter" idx="11"/>
          </p:nvPr>
        </p:nvSpPr>
        <p:spPr/>
        <p:txBody>
          <a:bodyPr/>
          <a:lstStyle/>
          <a:p>
            <a:endParaRPr lang="sk-SK"/>
          </a:p>
        </p:txBody>
      </p:sp>
      <p:sp>
        <p:nvSpPr>
          <p:cNvPr id="7" name="Номер слайда 6"/>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409811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sk-SK"/>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7" name="Дата 6"/>
          <p:cNvSpPr>
            <a:spLocks noGrp="1"/>
          </p:cNvSpPr>
          <p:nvPr>
            <p:ph type="dt" sz="half" idx="10"/>
          </p:nvPr>
        </p:nvSpPr>
        <p:spPr/>
        <p:txBody>
          <a:bodyPr/>
          <a:lstStyle/>
          <a:p>
            <a:fld id="{AA44B70A-4575-4184-8406-445245FA7854}" type="datetimeFigureOut">
              <a:rPr lang="sk-SK" smtClean="0"/>
              <a:t>9.11.2017</a:t>
            </a:fld>
            <a:endParaRPr lang="sk-SK"/>
          </a:p>
        </p:txBody>
      </p:sp>
      <p:sp>
        <p:nvSpPr>
          <p:cNvPr id="8" name="Нижний колонтитул 7"/>
          <p:cNvSpPr>
            <a:spLocks noGrp="1"/>
          </p:cNvSpPr>
          <p:nvPr>
            <p:ph type="ftr" sz="quarter" idx="11"/>
          </p:nvPr>
        </p:nvSpPr>
        <p:spPr/>
        <p:txBody>
          <a:bodyPr/>
          <a:lstStyle/>
          <a:p>
            <a:endParaRPr lang="sk-SK"/>
          </a:p>
        </p:txBody>
      </p:sp>
      <p:sp>
        <p:nvSpPr>
          <p:cNvPr id="9" name="Номер слайда 8"/>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186608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sk-SK"/>
          </a:p>
        </p:txBody>
      </p:sp>
      <p:sp>
        <p:nvSpPr>
          <p:cNvPr id="3" name="Дата 2"/>
          <p:cNvSpPr>
            <a:spLocks noGrp="1"/>
          </p:cNvSpPr>
          <p:nvPr>
            <p:ph type="dt" sz="half" idx="10"/>
          </p:nvPr>
        </p:nvSpPr>
        <p:spPr/>
        <p:txBody>
          <a:bodyPr/>
          <a:lstStyle/>
          <a:p>
            <a:fld id="{AA44B70A-4575-4184-8406-445245FA7854}" type="datetimeFigureOut">
              <a:rPr lang="sk-SK" smtClean="0"/>
              <a:t>9.11.2017</a:t>
            </a:fld>
            <a:endParaRPr lang="sk-SK"/>
          </a:p>
        </p:txBody>
      </p:sp>
      <p:sp>
        <p:nvSpPr>
          <p:cNvPr id="4" name="Нижний колонтитул 3"/>
          <p:cNvSpPr>
            <a:spLocks noGrp="1"/>
          </p:cNvSpPr>
          <p:nvPr>
            <p:ph type="ftr" sz="quarter" idx="11"/>
          </p:nvPr>
        </p:nvSpPr>
        <p:spPr/>
        <p:txBody>
          <a:bodyPr/>
          <a:lstStyle/>
          <a:p>
            <a:endParaRPr lang="sk-SK"/>
          </a:p>
        </p:txBody>
      </p:sp>
      <p:sp>
        <p:nvSpPr>
          <p:cNvPr id="5" name="Номер слайда 4"/>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393179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A44B70A-4575-4184-8406-445245FA7854}" type="datetimeFigureOut">
              <a:rPr lang="sk-SK" smtClean="0"/>
              <a:t>9.11.2017</a:t>
            </a:fld>
            <a:endParaRPr lang="sk-SK"/>
          </a:p>
        </p:txBody>
      </p:sp>
      <p:sp>
        <p:nvSpPr>
          <p:cNvPr id="3" name="Нижний колонтитул 2"/>
          <p:cNvSpPr>
            <a:spLocks noGrp="1"/>
          </p:cNvSpPr>
          <p:nvPr>
            <p:ph type="ftr" sz="quarter" idx="11"/>
          </p:nvPr>
        </p:nvSpPr>
        <p:spPr/>
        <p:txBody>
          <a:bodyPr/>
          <a:lstStyle/>
          <a:p>
            <a:endParaRPr lang="sk-SK"/>
          </a:p>
        </p:txBody>
      </p:sp>
      <p:sp>
        <p:nvSpPr>
          <p:cNvPr id="4" name="Номер слайда 3"/>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166899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sk-SK"/>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A44B70A-4575-4184-8406-445245FA7854}" type="datetimeFigureOut">
              <a:rPr lang="sk-SK" smtClean="0"/>
              <a:t>9.11.2017</a:t>
            </a:fld>
            <a:endParaRPr lang="sk-SK"/>
          </a:p>
        </p:txBody>
      </p:sp>
      <p:sp>
        <p:nvSpPr>
          <p:cNvPr id="6" name="Нижний колонтитул 5"/>
          <p:cNvSpPr>
            <a:spLocks noGrp="1"/>
          </p:cNvSpPr>
          <p:nvPr>
            <p:ph type="ftr" sz="quarter" idx="11"/>
          </p:nvPr>
        </p:nvSpPr>
        <p:spPr/>
        <p:txBody>
          <a:bodyPr/>
          <a:lstStyle/>
          <a:p>
            <a:endParaRPr lang="sk-SK"/>
          </a:p>
        </p:txBody>
      </p:sp>
      <p:sp>
        <p:nvSpPr>
          <p:cNvPr id="7" name="Номер слайда 6"/>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102534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sk-SK"/>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A44B70A-4575-4184-8406-445245FA7854}" type="datetimeFigureOut">
              <a:rPr lang="sk-SK" smtClean="0"/>
              <a:t>9.11.2017</a:t>
            </a:fld>
            <a:endParaRPr lang="sk-SK"/>
          </a:p>
        </p:txBody>
      </p:sp>
      <p:sp>
        <p:nvSpPr>
          <p:cNvPr id="6" name="Нижний колонтитул 5"/>
          <p:cNvSpPr>
            <a:spLocks noGrp="1"/>
          </p:cNvSpPr>
          <p:nvPr>
            <p:ph type="ftr" sz="quarter" idx="11"/>
          </p:nvPr>
        </p:nvSpPr>
        <p:spPr/>
        <p:txBody>
          <a:bodyPr/>
          <a:lstStyle/>
          <a:p>
            <a:endParaRPr lang="sk-SK"/>
          </a:p>
        </p:txBody>
      </p:sp>
      <p:sp>
        <p:nvSpPr>
          <p:cNvPr id="7" name="Номер слайда 6"/>
          <p:cNvSpPr>
            <a:spLocks noGrp="1"/>
          </p:cNvSpPr>
          <p:nvPr>
            <p:ph type="sldNum" sz="quarter" idx="12"/>
          </p:nvPr>
        </p:nvSpPr>
        <p:spPr/>
        <p:txBody>
          <a:bodyPr/>
          <a:lstStyle/>
          <a:p>
            <a:fld id="{BE9677F7-FFB4-4323-B274-13F1EA271F74}" type="slidenum">
              <a:rPr lang="sk-SK" smtClean="0"/>
              <a:t>‹#›</a:t>
            </a:fld>
            <a:endParaRPr lang="sk-SK"/>
          </a:p>
        </p:txBody>
      </p:sp>
    </p:spTree>
    <p:extLst>
      <p:ext uri="{BB962C8B-B14F-4D97-AF65-F5344CB8AC3E}">
        <p14:creationId xmlns:p14="http://schemas.microsoft.com/office/powerpoint/2010/main" val="214042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sk-SK"/>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sk-SK"/>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4B70A-4575-4184-8406-445245FA7854}" type="datetimeFigureOut">
              <a:rPr lang="sk-SK" smtClean="0"/>
              <a:t>9.11.2017</a:t>
            </a:fld>
            <a:endParaRPr lang="sk-SK"/>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677F7-FFB4-4323-B274-13F1EA271F74}" type="slidenum">
              <a:rPr lang="sk-SK" smtClean="0"/>
              <a:t>‹#›</a:t>
            </a:fld>
            <a:endParaRPr lang="sk-SK"/>
          </a:p>
        </p:txBody>
      </p:sp>
    </p:spTree>
    <p:extLst>
      <p:ext uri="{BB962C8B-B14F-4D97-AF65-F5344CB8AC3E}">
        <p14:creationId xmlns:p14="http://schemas.microsoft.com/office/powerpoint/2010/main" val="1025830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11.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257" y="1540782"/>
            <a:ext cx="10515600" cy="1325563"/>
          </a:xfrm>
        </p:spPr>
        <p:txBody>
          <a:bodyPr>
            <a:normAutofit fontScale="90000"/>
          </a:bodyPr>
          <a:lstStyle/>
          <a:p>
            <a:pPr algn="ctr"/>
            <a:r>
              <a:rPr lang="uk-UA" b="1" dirty="0">
                <a:solidFill>
                  <a:schemeClr val="accent4">
                    <a:lumMod val="50000"/>
                  </a:schemeClr>
                </a:solidFill>
              </a:rPr>
              <a:t>ОСОБЛИВОСТІ ОРГАНІЗАЦІЇ ОСВІТНЬОГО ПРОЦЕСУ В ДОШКІЛЬНОМУ НАВЧАЛЬНОМУ ЗАКЛАДІ З КІЛЬКОМА МОВАМИ НАВЧАННЯ</a:t>
            </a:r>
            <a:r>
              <a:rPr lang="uk-UA" dirty="0"/>
              <a:t/>
            </a:r>
            <a:br>
              <a:rPr lang="uk-UA" dirty="0"/>
            </a:br>
            <a:endParaRPr lang="sk-SK" dirty="0"/>
          </a:p>
        </p:txBody>
      </p:sp>
      <p:sp>
        <p:nvSpPr>
          <p:cNvPr id="6" name="Объект 5"/>
          <p:cNvSpPr>
            <a:spLocks noGrp="1"/>
          </p:cNvSpPr>
          <p:nvPr>
            <p:ph idx="1"/>
          </p:nvPr>
        </p:nvSpPr>
        <p:spPr>
          <a:xfrm>
            <a:off x="896257" y="3338284"/>
            <a:ext cx="10515600" cy="2656116"/>
          </a:xfrm>
        </p:spPr>
        <p:txBody>
          <a:bodyPr/>
          <a:lstStyle/>
          <a:p>
            <a:pPr marL="0" indent="0" algn="ctr">
              <a:lnSpc>
                <a:spcPct val="150000"/>
              </a:lnSpc>
              <a:buNone/>
            </a:pPr>
            <a:r>
              <a:rPr lang="uk-UA" b="1" dirty="0">
                <a:solidFill>
                  <a:schemeClr val="accent3">
                    <a:lumMod val="50000"/>
                  </a:schemeClr>
                </a:solidFill>
              </a:rPr>
              <a:t>Досвід роботи із </a:t>
            </a:r>
            <a:r>
              <a:rPr lang="uk-UA" b="1" dirty="0" err="1">
                <a:solidFill>
                  <a:schemeClr val="accent3">
                    <a:lumMod val="50000"/>
                  </a:schemeClr>
                </a:solidFill>
              </a:rPr>
              <a:t>білінгвального</a:t>
            </a:r>
            <a:r>
              <a:rPr lang="uk-UA" b="1" dirty="0">
                <a:solidFill>
                  <a:schemeClr val="accent3">
                    <a:lumMod val="50000"/>
                  </a:schemeClr>
                </a:solidFill>
              </a:rPr>
              <a:t> навчання дітей </a:t>
            </a:r>
            <a:r>
              <a:rPr lang="uk-UA" b="1" dirty="0" smtClean="0">
                <a:solidFill>
                  <a:schemeClr val="accent3">
                    <a:lumMod val="50000"/>
                  </a:schemeClr>
                </a:solidFill>
              </a:rPr>
              <a:t>в </a:t>
            </a:r>
            <a:r>
              <a:rPr lang="uk-UA" b="1" dirty="0">
                <a:solidFill>
                  <a:schemeClr val="accent3">
                    <a:lumMod val="50000"/>
                  </a:schemeClr>
                </a:solidFill>
              </a:rPr>
              <a:t>ДНЗ 42 «Джерельце», м. Ужгород</a:t>
            </a:r>
            <a:endParaRPr lang="uk-UA" dirty="0">
              <a:solidFill>
                <a:schemeClr val="accent3">
                  <a:lumMod val="50000"/>
                </a:schemeClr>
              </a:solidFill>
            </a:endParaRPr>
          </a:p>
          <a:p>
            <a:pPr marL="0" indent="0" algn="r">
              <a:lnSpc>
                <a:spcPct val="150000"/>
              </a:lnSpc>
              <a:buNone/>
            </a:pPr>
            <a:r>
              <a:rPr lang="uk-UA" b="1" i="1" dirty="0" smtClean="0">
                <a:solidFill>
                  <a:schemeClr val="accent3">
                    <a:lumMod val="50000"/>
                  </a:schemeClr>
                </a:solidFill>
              </a:rPr>
              <a:t>ДОПОВІДАЧ: </a:t>
            </a:r>
            <a:r>
              <a:rPr lang="uk-UA" b="1" i="1" dirty="0" err="1" smtClean="0">
                <a:solidFill>
                  <a:schemeClr val="accent3">
                    <a:lumMod val="50000"/>
                  </a:schemeClr>
                </a:solidFill>
              </a:rPr>
              <a:t>Шишмакова</a:t>
            </a:r>
            <a:r>
              <a:rPr lang="uk-UA" b="1" i="1" dirty="0" smtClean="0">
                <a:solidFill>
                  <a:schemeClr val="accent3">
                    <a:lumMod val="50000"/>
                  </a:schemeClr>
                </a:solidFill>
              </a:rPr>
              <a:t> </a:t>
            </a:r>
            <a:r>
              <a:rPr lang="uk-UA" b="1" i="1" dirty="0">
                <a:solidFill>
                  <a:schemeClr val="accent3">
                    <a:lumMod val="50000"/>
                  </a:schemeClr>
                </a:solidFill>
              </a:rPr>
              <a:t>Вікторія</a:t>
            </a:r>
            <a:endParaRPr lang="uk-UA" dirty="0">
              <a:solidFill>
                <a:schemeClr val="accent3">
                  <a:lumMod val="50000"/>
                </a:schemeClr>
              </a:solidFill>
            </a:endParaRPr>
          </a:p>
          <a:p>
            <a:pPr>
              <a:lnSpc>
                <a:spcPct val="150000"/>
              </a:lnSpc>
            </a:pPr>
            <a:endParaRPr lang="sk-SK" dirty="0">
              <a:solidFill>
                <a:schemeClr val="accent3">
                  <a:lumMod val="50000"/>
                </a:schemeClr>
              </a:solidFill>
            </a:endParaRPr>
          </a:p>
        </p:txBody>
      </p:sp>
    </p:spTree>
    <p:extLst>
      <p:ext uri="{BB962C8B-B14F-4D97-AF65-F5344CB8AC3E}">
        <p14:creationId xmlns:p14="http://schemas.microsoft.com/office/powerpoint/2010/main" val="1281474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44" y="3450883"/>
            <a:ext cx="4695753" cy="3086479"/>
          </a:xfrm>
          <a:prstGeom prst="rect">
            <a:avLst/>
          </a:prstGeom>
          <a:ln>
            <a:noFill/>
          </a:ln>
          <a:effectLst>
            <a:softEdge rad="112500"/>
          </a:effectLst>
        </p:spPr>
      </p:pic>
      <p:sp>
        <p:nvSpPr>
          <p:cNvPr id="2" name="Заголовок 1"/>
          <p:cNvSpPr>
            <a:spLocks noGrp="1"/>
          </p:cNvSpPr>
          <p:nvPr>
            <p:ph type="title"/>
          </p:nvPr>
        </p:nvSpPr>
        <p:spPr>
          <a:xfrm>
            <a:off x="4457700" y="1138302"/>
            <a:ext cx="8136522" cy="1325563"/>
          </a:xfrm>
        </p:spPr>
        <p:txBody>
          <a:bodyPr>
            <a:noAutofit/>
          </a:bodyPr>
          <a:lstStyle/>
          <a:p>
            <a:r>
              <a:rPr lang="uk-UA" sz="3600" b="1" dirty="0" smtClean="0">
                <a:solidFill>
                  <a:schemeClr val="accent3">
                    <a:lumMod val="50000"/>
                  </a:schemeClr>
                </a:solidFill>
              </a:rPr>
              <a:t>Навчання мови та розвиток мовлення спрямовується на формування у дітей лексичної, фонетичної, граматичної, </a:t>
            </a:r>
            <a:r>
              <a:rPr lang="uk-UA" sz="3600" b="1" dirty="0" err="1" smtClean="0">
                <a:solidFill>
                  <a:schemeClr val="accent3">
                    <a:lumMod val="50000"/>
                  </a:schemeClr>
                </a:solidFill>
              </a:rPr>
              <a:t>діамонологічної</a:t>
            </a:r>
            <a:r>
              <a:rPr lang="uk-UA" sz="3600" b="1" dirty="0" smtClean="0">
                <a:solidFill>
                  <a:schemeClr val="accent3">
                    <a:lumMod val="50000"/>
                  </a:schemeClr>
                </a:solidFill>
              </a:rPr>
              <a:t> та комунікативної компетентності як першою, так і другою мовами</a:t>
            </a:r>
            <a:endParaRPr lang="sk-SK" sz="3600" b="1" dirty="0">
              <a:solidFill>
                <a:schemeClr val="accent3">
                  <a:lumMod val="50000"/>
                </a:schemeClr>
              </a:solidFill>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84" y="281384"/>
            <a:ext cx="4152900" cy="2729667"/>
          </a:xfrm>
          <a:prstGeom prst="rect">
            <a:avLst/>
          </a:prstGeom>
          <a:ln>
            <a:noFill/>
          </a:ln>
          <a:effectLst>
            <a:softEdge rad="112500"/>
          </a:effectLst>
        </p:spPr>
      </p:pic>
      <p:pic>
        <p:nvPicPr>
          <p:cNvPr id="8" name="Объект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92272" y="3346562"/>
            <a:ext cx="4854465" cy="3190800"/>
          </a:xfrm>
          <a:prstGeom prst="rect">
            <a:avLst/>
          </a:prstGeom>
          <a:ln>
            <a:noFill/>
          </a:ln>
          <a:effectLst>
            <a:softEdge rad="112500"/>
          </a:effectLst>
        </p:spPr>
      </p:pic>
    </p:spTree>
    <p:extLst>
      <p:ext uri="{BB962C8B-B14F-4D97-AF65-F5344CB8AC3E}">
        <p14:creationId xmlns:p14="http://schemas.microsoft.com/office/powerpoint/2010/main" val="2221769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325" y="3687292"/>
            <a:ext cx="4657244" cy="3061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690562" y="128588"/>
            <a:ext cx="5395913" cy="6386511"/>
          </a:xfrm>
        </p:spPr>
        <p:txBody>
          <a:bodyPr>
            <a:noAutofit/>
          </a:bodyPr>
          <a:lstStyle/>
          <a:p>
            <a:r>
              <a:rPr lang="uk-UA" sz="2800" dirty="0" smtClean="0">
                <a:latin typeface="+mn-lt"/>
              </a:rPr>
              <a:t>Засвоєнню другої мови сприяє також </a:t>
            </a:r>
            <a:br>
              <a:rPr lang="uk-UA" sz="2800" dirty="0" smtClean="0">
                <a:latin typeface="+mn-lt"/>
              </a:rPr>
            </a:br>
            <a:r>
              <a:rPr lang="uk-UA" sz="2800" dirty="0" smtClean="0">
                <a:latin typeface="+mn-lt"/>
              </a:rPr>
              <a:t>розгортання навчально-мовленнєвої діяльності у повсякденному житті у формі мовленнєвих ігрових ситуацій, дидактичних ігор, </a:t>
            </a:r>
            <a:br>
              <a:rPr lang="uk-UA" sz="2800" dirty="0" smtClean="0">
                <a:latin typeface="+mn-lt"/>
              </a:rPr>
            </a:br>
            <a:r>
              <a:rPr lang="uk-UA" sz="2800" dirty="0" smtClean="0">
                <a:latin typeface="+mn-lt"/>
              </a:rPr>
              <a:t>самостійної художньо-мовленнєвої діяльності, </a:t>
            </a:r>
            <a:br>
              <a:rPr lang="uk-UA" sz="2800" dirty="0" smtClean="0">
                <a:latin typeface="+mn-lt"/>
              </a:rPr>
            </a:br>
            <a:r>
              <a:rPr lang="uk-UA" sz="2800" dirty="0" smtClean="0">
                <a:latin typeface="+mn-lt"/>
              </a:rPr>
              <a:t>індивідуальної роботи, </a:t>
            </a:r>
            <a:br>
              <a:rPr lang="uk-UA" sz="2800" dirty="0" smtClean="0">
                <a:latin typeface="+mn-lt"/>
              </a:rPr>
            </a:br>
            <a:r>
              <a:rPr lang="uk-UA" sz="2800" dirty="0" smtClean="0">
                <a:latin typeface="+mn-lt"/>
              </a:rPr>
              <a:t>а також активне включення мовлення в предметну, ігрову, рухову, пізнавальну, образотворчу, театралізовану, музичну діяльність тощо. </a:t>
            </a:r>
            <a:endParaRPr lang="sk-SK" sz="2800" dirty="0">
              <a:latin typeface="+mn-lt"/>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325" y="355650"/>
            <a:ext cx="4090750" cy="2688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82875" y="2214562"/>
            <a:ext cx="3874480" cy="254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2850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23606" t="19775" r="5545" b="19153"/>
          <a:stretch/>
        </p:blipFill>
        <p:spPr>
          <a:xfrm>
            <a:off x="7543800" y="370681"/>
            <a:ext cx="4129088" cy="2657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a:stretch>
            <a:fillRect/>
          </a:stretch>
        </p:blipFill>
        <p:spPr>
          <a:xfrm>
            <a:off x="595314" y="3462338"/>
            <a:ext cx="6059949" cy="3145809"/>
          </a:xfrm>
          <a:prstGeom prst="rect">
            <a:avLst/>
          </a:prstGeom>
        </p:spPr>
      </p:pic>
      <p:sp>
        <p:nvSpPr>
          <p:cNvPr id="2" name="Заголовок 1"/>
          <p:cNvSpPr>
            <a:spLocks noGrp="1"/>
          </p:cNvSpPr>
          <p:nvPr>
            <p:ph type="title"/>
          </p:nvPr>
        </p:nvSpPr>
        <p:spPr>
          <a:xfrm>
            <a:off x="595314" y="1036638"/>
            <a:ext cx="6948486" cy="1325563"/>
          </a:xfrm>
        </p:spPr>
        <p:txBody>
          <a:bodyPr>
            <a:noAutofit/>
          </a:bodyPr>
          <a:lstStyle/>
          <a:p>
            <a:r>
              <a:rPr lang="ru-RU" sz="3600" b="1" dirty="0" smtClean="0">
                <a:solidFill>
                  <a:schemeClr val="accent3">
                    <a:lumMod val="50000"/>
                  </a:schemeClr>
                </a:solidFill>
              </a:rPr>
              <a:t>У </a:t>
            </a:r>
            <a:r>
              <a:rPr lang="ru-RU" sz="3600" b="1" dirty="0" err="1" smtClean="0">
                <a:solidFill>
                  <a:schemeClr val="accent3">
                    <a:lumMod val="50000"/>
                  </a:schemeClr>
                </a:solidFill>
              </a:rPr>
              <a:t>дошкільному</a:t>
            </a:r>
            <a:r>
              <a:rPr lang="ru-RU" sz="3600" b="1" dirty="0" smtClean="0">
                <a:solidFill>
                  <a:schemeClr val="accent3">
                    <a:lumMod val="50000"/>
                  </a:schemeClr>
                </a:solidFill>
              </a:rPr>
              <a:t> </a:t>
            </a:r>
            <a:r>
              <a:rPr lang="ru-RU" sz="3600" b="1" dirty="0" err="1" smtClean="0">
                <a:solidFill>
                  <a:schemeClr val="accent3">
                    <a:lumMod val="50000"/>
                  </a:schemeClr>
                </a:solidFill>
              </a:rPr>
              <a:t>закладі</a:t>
            </a:r>
            <a:r>
              <a:rPr lang="ru-RU" sz="3600" b="1" dirty="0" smtClean="0">
                <a:solidFill>
                  <a:schemeClr val="accent3">
                    <a:lumMod val="50000"/>
                  </a:schemeClr>
                </a:solidFill>
              </a:rPr>
              <a:t> з </a:t>
            </a:r>
            <a:r>
              <a:rPr lang="ru-RU" sz="3600" b="1" dirty="0" err="1" smtClean="0">
                <a:solidFill>
                  <a:schemeClr val="accent3">
                    <a:lumMod val="50000"/>
                  </a:schemeClr>
                </a:solidFill>
              </a:rPr>
              <a:t>кількома</a:t>
            </a:r>
            <a:r>
              <a:rPr lang="ru-RU" sz="3600" b="1" dirty="0" smtClean="0">
                <a:solidFill>
                  <a:schemeClr val="accent3">
                    <a:lumMod val="50000"/>
                  </a:schemeClr>
                </a:solidFill>
              </a:rPr>
              <a:t> </a:t>
            </a:r>
            <a:r>
              <a:rPr lang="ru-RU" sz="3600" b="1" dirty="0" err="1" smtClean="0">
                <a:solidFill>
                  <a:schemeClr val="accent3">
                    <a:lumMod val="50000"/>
                  </a:schemeClr>
                </a:solidFill>
              </a:rPr>
              <a:t>мовами</a:t>
            </a:r>
            <a:r>
              <a:rPr lang="ru-RU" sz="3600" b="1" dirty="0" smtClean="0">
                <a:solidFill>
                  <a:schemeClr val="accent3">
                    <a:lumMod val="50000"/>
                  </a:schemeClr>
                </a:solidFill>
              </a:rPr>
              <a:t> </a:t>
            </a:r>
            <a:r>
              <a:rPr lang="ru-RU" sz="3600" b="1" dirty="0" err="1" smtClean="0">
                <a:solidFill>
                  <a:schemeClr val="accent3">
                    <a:lumMod val="50000"/>
                  </a:schemeClr>
                </a:solidFill>
              </a:rPr>
              <a:t>навчання</a:t>
            </a:r>
            <a:r>
              <a:rPr lang="ru-RU" sz="3600" b="1" dirty="0" smtClean="0">
                <a:solidFill>
                  <a:schemeClr val="accent3">
                    <a:lumMod val="50000"/>
                  </a:schemeClr>
                </a:solidFill>
              </a:rPr>
              <a:t> </a:t>
            </a:r>
            <a:r>
              <a:rPr lang="ru-RU" sz="3600" b="1" dirty="0" err="1" smtClean="0">
                <a:solidFill>
                  <a:schemeClr val="accent3">
                    <a:lumMod val="50000"/>
                  </a:schemeClr>
                </a:solidFill>
              </a:rPr>
              <a:t>загострюється</a:t>
            </a:r>
            <a:r>
              <a:rPr lang="ru-RU" sz="3600" b="1" dirty="0" smtClean="0">
                <a:solidFill>
                  <a:schemeClr val="accent3">
                    <a:lumMod val="50000"/>
                  </a:schemeClr>
                </a:solidFill>
              </a:rPr>
              <a:t> актуальна потреба </a:t>
            </a:r>
            <a:r>
              <a:rPr lang="ru-RU" sz="3600" b="1" dirty="0" err="1" smtClean="0">
                <a:solidFill>
                  <a:schemeClr val="accent3">
                    <a:lumMod val="50000"/>
                  </a:schemeClr>
                </a:solidFill>
              </a:rPr>
              <a:t>сьогодення</a:t>
            </a:r>
            <a:r>
              <a:rPr lang="ru-RU" sz="3600" b="1" dirty="0" smtClean="0">
                <a:solidFill>
                  <a:schemeClr val="accent3">
                    <a:lumMod val="50000"/>
                  </a:schemeClr>
                </a:solidFill>
              </a:rPr>
              <a:t> в </a:t>
            </a:r>
            <a:r>
              <a:rPr lang="ru-RU" sz="3600" b="1" dirty="0" err="1" smtClean="0">
                <a:solidFill>
                  <a:schemeClr val="accent3">
                    <a:lumMod val="50000"/>
                  </a:schemeClr>
                </a:solidFill>
              </a:rPr>
              <a:t>тісній</a:t>
            </a:r>
            <a:r>
              <a:rPr lang="ru-RU" sz="3600" b="1" dirty="0" smtClean="0">
                <a:solidFill>
                  <a:schemeClr val="accent3">
                    <a:lumMod val="50000"/>
                  </a:schemeClr>
                </a:solidFill>
              </a:rPr>
              <a:t> </a:t>
            </a:r>
            <a:r>
              <a:rPr lang="ru-RU" sz="3600" b="1" dirty="0" err="1" smtClean="0">
                <a:solidFill>
                  <a:schemeClr val="accent3">
                    <a:lumMod val="50000"/>
                  </a:schemeClr>
                </a:solidFill>
              </a:rPr>
              <a:t>інтеграції</a:t>
            </a:r>
            <a:r>
              <a:rPr lang="ru-RU" sz="3600" b="1" dirty="0" smtClean="0">
                <a:solidFill>
                  <a:schemeClr val="accent3">
                    <a:lumMod val="50000"/>
                  </a:schemeClr>
                </a:solidFill>
              </a:rPr>
              <a:t> </a:t>
            </a:r>
            <a:r>
              <a:rPr lang="ru-RU" sz="3600" b="1" dirty="0" err="1" smtClean="0">
                <a:solidFill>
                  <a:schemeClr val="accent3">
                    <a:lumMod val="50000"/>
                  </a:schemeClr>
                </a:solidFill>
              </a:rPr>
              <a:t>родинного</a:t>
            </a:r>
            <a:r>
              <a:rPr lang="ru-RU" sz="3600" b="1" dirty="0" smtClean="0">
                <a:solidFill>
                  <a:schemeClr val="accent3">
                    <a:lumMod val="50000"/>
                  </a:schemeClr>
                </a:solidFill>
              </a:rPr>
              <a:t> і </a:t>
            </a:r>
            <a:r>
              <a:rPr lang="ru-RU" sz="3600" b="1" dirty="0" err="1" smtClean="0">
                <a:solidFill>
                  <a:schemeClr val="accent3">
                    <a:lumMod val="50000"/>
                  </a:schemeClr>
                </a:solidFill>
              </a:rPr>
              <a:t>суспільного</a:t>
            </a:r>
            <a:r>
              <a:rPr lang="ru-RU" sz="3600" b="1" dirty="0" smtClean="0">
                <a:solidFill>
                  <a:schemeClr val="accent3">
                    <a:lumMod val="50000"/>
                  </a:schemeClr>
                </a:solidFill>
              </a:rPr>
              <a:t> </a:t>
            </a:r>
            <a:r>
              <a:rPr lang="ru-RU" sz="3600" b="1" dirty="0" err="1" smtClean="0">
                <a:solidFill>
                  <a:schemeClr val="accent3">
                    <a:lumMod val="50000"/>
                  </a:schemeClr>
                </a:solidFill>
              </a:rPr>
              <a:t>дошкільного</a:t>
            </a:r>
            <a:r>
              <a:rPr lang="ru-RU" sz="3600" b="1" dirty="0" smtClean="0">
                <a:solidFill>
                  <a:schemeClr val="accent3">
                    <a:lumMod val="50000"/>
                  </a:schemeClr>
                </a:solidFill>
              </a:rPr>
              <a:t> </a:t>
            </a:r>
            <a:r>
              <a:rPr lang="ru-RU" sz="3600" b="1" dirty="0" err="1" smtClean="0">
                <a:solidFill>
                  <a:schemeClr val="accent3">
                    <a:lumMod val="50000"/>
                  </a:schemeClr>
                </a:solidFill>
              </a:rPr>
              <a:t>виховання</a:t>
            </a:r>
            <a:endParaRPr lang="sk-SK" sz="3600" b="1" dirty="0">
              <a:solidFill>
                <a:schemeClr val="accent3">
                  <a:lumMod val="50000"/>
                </a:schemeClr>
              </a:solidFill>
            </a:endParaRPr>
          </a:p>
        </p:txBody>
      </p:sp>
      <p:pic>
        <p:nvPicPr>
          <p:cNvPr id="7" name="Рисунок 6"/>
          <p:cNvPicPr>
            <a:picLocks noChangeAspect="1"/>
          </p:cNvPicPr>
          <p:nvPr/>
        </p:nvPicPr>
        <p:blipFill rotWithShape="1">
          <a:blip r:embed="rId4"/>
          <a:srcRect r="16221"/>
          <a:stretch/>
        </p:blipFill>
        <p:spPr>
          <a:xfrm>
            <a:off x="7243763" y="3462338"/>
            <a:ext cx="4429125" cy="2972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981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solidFill>
                  <a:schemeClr val="accent4">
                    <a:lumMod val="50000"/>
                  </a:schemeClr>
                </a:solidFill>
              </a:rPr>
              <a:t>Зміст навчально-виховного процесу</a:t>
            </a:r>
            <a:endParaRPr lang="sk-SK" b="1" dirty="0">
              <a:solidFill>
                <a:schemeClr val="accent4">
                  <a:lumMod val="50000"/>
                </a:schemeClr>
              </a:solidFill>
            </a:endParaRPr>
          </a:p>
        </p:txBody>
      </p:sp>
      <p:pic>
        <p:nvPicPr>
          <p:cNvPr id="4" name="Объект 3"/>
          <p:cNvPicPr>
            <a:picLocks noGrp="1" noChangeAspect="1"/>
          </p:cNvPicPr>
          <p:nvPr>
            <p:ph idx="1"/>
          </p:nvPr>
        </p:nvPicPr>
        <p:blipFill>
          <a:blip r:embed="rId2"/>
          <a:stretch>
            <a:fillRect/>
          </a:stretch>
        </p:blipFill>
        <p:spPr>
          <a:xfrm>
            <a:off x="8192626" y="1690688"/>
            <a:ext cx="3161174" cy="4351338"/>
          </a:xfrm>
          <a:prstGeom prst="rect">
            <a:avLst/>
          </a:prstGeom>
        </p:spPr>
      </p:pic>
      <p:sp>
        <p:nvSpPr>
          <p:cNvPr id="5" name="Прямоугольник 4"/>
          <p:cNvSpPr/>
          <p:nvPr/>
        </p:nvSpPr>
        <p:spPr>
          <a:xfrm>
            <a:off x="838199" y="1690688"/>
            <a:ext cx="6927761" cy="4570482"/>
          </a:xfrm>
          <a:prstGeom prst="rect">
            <a:avLst/>
          </a:prstGeom>
        </p:spPr>
        <p:txBody>
          <a:bodyPr wrap="square">
            <a:spAutoFit/>
          </a:bodyPr>
          <a:lstStyle/>
          <a:p>
            <a:pPr indent="449580" algn="just">
              <a:lnSpc>
                <a:spcPct val="150000"/>
              </a:lnSpc>
              <a:spcAft>
                <a:spcPts val="0"/>
              </a:spcAft>
            </a:pPr>
            <a:r>
              <a:rPr lang="uk-UA" dirty="0" smtClean="0">
                <a:solidFill>
                  <a:schemeClr val="tx2">
                    <a:lumMod val="50000"/>
                  </a:schemeClr>
                </a:solidFill>
                <a:effectLst/>
                <a:ea typeface="Calibri" panose="020F0502020204030204" pitchFamily="34" charset="0"/>
                <a:cs typeface="Times New Roman" panose="02020603050405020304" pitchFamily="18" charset="0"/>
              </a:rPr>
              <a:t>визначається Базовим компонентом дошкільної освіти і реалізується відповідно до програми розвитку, навчання, виховання дітей “Українське </a:t>
            </a:r>
            <a:r>
              <a:rPr lang="uk-UA" dirty="0" err="1" smtClean="0">
                <a:solidFill>
                  <a:schemeClr val="tx2">
                    <a:lumMod val="50000"/>
                  </a:schemeClr>
                </a:solidFill>
                <a:effectLst/>
                <a:ea typeface="Calibri" panose="020F0502020204030204" pitchFamily="34" charset="0"/>
                <a:cs typeface="Times New Roman" panose="02020603050405020304" pitchFamily="18" charset="0"/>
              </a:rPr>
              <a:t>дошкілля</a:t>
            </a:r>
            <a:r>
              <a:rPr lang="uk-UA" dirty="0" smtClean="0">
                <a:solidFill>
                  <a:schemeClr val="tx2">
                    <a:lumMod val="50000"/>
                  </a:schemeClr>
                </a:solidFill>
                <a:effectLst/>
                <a:ea typeface="Calibri" panose="020F0502020204030204" pitchFamily="34" charset="0"/>
                <a:cs typeface="Times New Roman" panose="02020603050405020304" pitchFamily="18" charset="0"/>
              </a:rPr>
              <a:t>” та експериментальної програми роботи з навчання дітей дошкільного віку словацької мови у групах з українською та словацькою мовами навчання. </a:t>
            </a:r>
          </a:p>
          <a:p>
            <a:pPr indent="449580" algn="just">
              <a:lnSpc>
                <a:spcPct val="150000"/>
              </a:lnSpc>
              <a:spcAft>
                <a:spcPts val="0"/>
              </a:spcAft>
            </a:pPr>
            <a:r>
              <a:rPr lang="uk-UA" dirty="0" smtClean="0">
                <a:solidFill>
                  <a:schemeClr val="tx2">
                    <a:lumMod val="50000"/>
                  </a:schemeClr>
                </a:solidFill>
                <a:effectLst/>
                <a:ea typeface="Calibri" panose="020F0502020204030204" pitchFamily="34" charset="0"/>
                <a:cs typeface="Times New Roman" panose="02020603050405020304" pitchFamily="18" charset="0"/>
              </a:rPr>
              <a:t>Експериментальна програма і план роботи схвалюється педагогічною радою закладу, затверджується його керівником і погоджується з відповідним органом управління освітою. </a:t>
            </a:r>
          </a:p>
          <a:p>
            <a:pPr indent="449580" algn="just">
              <a:lnSpc>
                <a:spcPct val="150000"/>
              </a:lnSpc>
              <a:spcAft>
                <a:spcPts val="0"/>
              </a:spcAft>
            </a:pPr>
            <a:r>
              <a:rPr lang="uk-UA" dirty="0" smtClean="0">
                <a:solidFill>
                  <a:schemeClr val="tx2">
                    <a:lumMod val="50000"/>
                  </a:schemeClr>
                </a:solidFill>
              </a:rPr>
              <a:t>У </a:t>
            </a:r>
            <a:r>
              <a:rPr lang="uk-UA" dirty="0">
                <a:solidFill>
                  <a:schemeClr val="tx2">
                    <a:lumMod val="50000"/>
                  </a:schemeClr>
                </a:solidFill>
              </a:rPr>
              <a:t>плані відображаються навчальні цілі щодо оволодіння програмовим матеріалом та цілі щодо засвоєння другої мови.</a:t>
            </a:r>
            <a:endParaRPr lang="uk-UA"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50000"/>
              </a:lnSpc>
              <a:spcAft>
                <a:spcPts val="0"/>
              </a:spcAft>
            </a:pPr>
            <a:endParaRPr lang="uk-UA"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2790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48461"/>
            <a:ext cx="10515600" cy="1325563"/>
          </a:xfrm>
        </p:spPr>
        <p:txBody>
          <a:bodyPr>
            <a:noAutofit/>
          </a:bodyPr>
          <a:lstStyle/>
          <a:p>
            <a:r>
              <a:rPr lang="uk-UA" sz="3200" b="1" dirty="0" smtClean="0">
                <a:solidFill>
                  <a:schemeClr val="accent4">
                    <a:lumMod val="50000"/>
                  </a:schemeClr>
                </a:solidFill>
              </a:rPr>
              <a:t>У навчально-виховному процесі у групах із навчанням українською та словацькою мовами використовуються такі основні форми організації дітей: </a:t>
            </a:r>
            <a:r>
              <a:rPr lang="uk-UA" sz="3200" dirty="0" smtClean="0"/>
              <a:t/>
            </a:r>
            <a:br>
              <a:rPr lang="uk-UA" sz="3200" dirty="0" smtClean="0"/>
            </a:br>
            <a:endParaRPr lang="sk-SK" sz="3200" dirty="0"/>
          </a:p>
        </p:txBody>
      </p:sp>
      <p:sp>
        <p:nvSpPr>
          <p:cNvPr id="3" name="Объект 2"/>
          <p:cNvSpPr>
            <a:spLocks noGrp="1"/>
          </p:cNvSpPr>
          <p:nvPr>
            <p:ph idx="1"/>
          </p:nvPr>
        </p:nvSpPr>
        <p:spPr>
          <a:xfrm>
            <a:off x="838200" y="1825624"/>
            <a:ext cx="7283028" cy="5032375"/>
          </a:xfrm>
        </p:spPr>
        <p:txBody>
          <a:bodyPr>
            <a:normAutofit/>
          </a:bodyPr>
          <a:lstStyle/>
          <a:p>
            <a:pPr marL="0" indent="0">
              <a:lnSpc>
                <a:spcPct val="120000"/>
              </a:lnSpc>
              <a:buNone/>
            </a:pPr>
            <a:r>
              <a:rPr lang="uk-UA" dirty="0" smtClean="0">
                <a:solidFill>
                  <a:schemeClr val="accent2">
                    <a:lumMod val="50000"/>
                  </a:schemeClr>
                </a:solidFill>
              </a:rPr>
              <a:t>спеціально </a:t>
            </a:r>
            <a:r>
              <a:rPr lang="uk-UA" dirty="0">
                <a:solidFill>
                  <a:schemeClr val="accent2">
                    <a:lumMod val="50000"/>
                  </a:schemeClr>
                </a:solidFill>
              </a:rPr>
              <a:t>організована навчальна діяльність (заняття), </a:t>
            </a:r>
            <a:endParaRPr lang="uk-UA" dirty="0" smtClean="0">
              <a:solidFill>
                <a:schemeClr val="accent2">
                  <a:lumMod val="50000"/>
                </a:schemeClr>
              </a:solidFill>
            </a:endParaRPr>
          </a:p>
          <a:p>
            <a:pPr marL="0" indent="0">
              <a:lnSpc>
                <a:spcPct val="120000"/>
              </a:lnSpc>
              <a:buNone/>
            </a:pPr>
            <a:r>
              <a:rPr lang="uk-UA" dirty="0" smtClean="0">
                <a:solidFill>
                  <a:schemeClr val="accent2">
                    <a:lumMod val="50000"/>
                  </a:schemeClr>
                </a:solidFill>
              </a:rPr>
              <a:t>ігри</a:t>
            </a:r>
            <a:r>
              <a:rPr lang="uk-UA" dirty="0">
                <a:solidFill>
                  <a:schemeClr val="accent2">
                    <a:lumMod val="50000"/>
                  </a:schemeClr>
                </a:solidFill>
              </a:rPr>
              <a:t>, </a:t>
            </a:r>
            <a:endParaRPr lang="uk-UA" dirty="0" smtClean="0">
              <a:solidFill>
                <a:schemeClr val="accent2">
                  <a:lumMod val="50000"/>
                </a:schemeClr>
              </a:solidFill>
            </a:endParaRPr>
          </a:p>
          <a:p>
            <a:pPr marL="0" indent="0">
              <a:lnSpc>
                <a:spcPct val="120000"/>
              </a:lnSpc>
              <a:buNone/>
            </a:pPr>
            <a:r>
              <a:rPr lang="uk-UA" dirty="0" smtClean="0">
                <a:solidFill>
                  <a:schemeClr val="accent2">
                    <a:lumMod val="50000"/>
                  </a:schemeClr>
                </a:solidFill>
              </a:rPr>
              <a:t>самостійна </a:t>
            </a:r>
            <a:r>
              <a:rPr lang="uk-UA" dirty="0">
                <a:solidFill>
                  <a:schemeClr val="accent2">
                    <a:lumMod val="50000"/>
                  </a:schemeClr>
                </a:solidFill>
              </a:rPr>
              <a:t>діяльність </a:t>
            </a:r>
            <a:r>
              <a:rPr lang="uk-UA" dirty="0" smtClean="0">
                <a:solidFill>
                  <a:schemeClr val="accent2">
                    <a:lumMod val="50000"/>
                  </a:schemeClr>
                </a:solidFill>
              </a:rPr>
              <a:t>дітей, </a:t>
            </a:r>
          </a:p>
          <a:p>
            <a:pPr marL="0" indent="0">
              <a:lnSpc>
                <a:spcPct val="120000"/>
              </a:lnSpc>
              <a:buNone/>
            </a:pPr>
            <a:r>
              <a:rPr lang="uk-UA" dirty="0" smtClean="0">
                <a:solidFill>
                  <a:schemeClr val="accent2">
                    <a:lumMod val="50000"/>
                  </a:schemeClr>
                </a:solidFill>
              </a:rPr>
              <a:t>індивідуальна </a:t>
            </a:r>
            <a:r>
              <a:rPr lang="uk-UA" dirty="0">
                <a:solidFill>
                  <a:schemeClr val="accent2">
                    <a:lumMod val="50000"/>
                  </a:schemeClr>
                </a:solidFill>
              </a:rPr>
              <a:t>робота, </a:t>
            </a:r>
            <a:endParaRPr lang="uk-UA" dirty="0" smtClean="0">
              <a:solidFill>
                <a:schemeClr val="accent2">
                  <a:lumMod val="50000"/>
                </a:schemeClr>
              </a:solidFill>
            </a:endParaRPr>
          </a:p>
          <a:p>
            <a:pPr marL="0" indent="0">
              <a:lnSpc>
                <a:spcPct val="120000"/>
              </a:lnSpc>
              <a:buNone/>
            </a:pPr>
            <a:r>
              <a:rPr lang="uk-UA" dirty="0" smtClean="0">
                <a:solidFill>
                  <a:schemeClr val="accent2">
                    <a:lumMod val="50000"/>
                  </a:schemeClr>
                </a:solidFill>
              </a:rPr>
              <a:t>спостереження</a:t>
            </a:r>
            <a:r>
              <a:rPr lang="uk-UA" dirty="0">
                <a:solidFill>
                  <a:schemeClr val="accent2">
                    <a:lumMod val="50000"/>
                  </a:schemeClr>
                </a:solidFill>
              </a:rPr>
              <a:t>, екскурсії, </a:t>
            </a:r>
            <a:endParaRPr lang="uk-UA" dirty="0" smtClean="0">
              <a:solidFill>
                <a:schemeClr val="accent2">
                  <a:lumMod val="50000"/>
                </a:schemeClr>
              </a:solidFill>
            </a:endParaRPr>
          </a:p>
          <a:p>
            <a:pPr marL="0" indent="0">
              <a:lnSpc>
                <a:spcPct val="120000"/>
              </a:lnSpc>
              <a:buNone/>
            </a:pPr>
            <a:r>
              <a:rPr lang="uk-UA" dirty="0" smtClean="0">
                <a:solidFill>
                  <a:schemeClr val="accent2">
                    <a:lumMod val="50000"/>
                  </a:schemeClr>
                </a:solidFill>
              </a:rPr>
              <a:t>свята </a:t>
            </a:r>
            <a:r>
              <a:rPr lang="uk-UA" dirty="0">
                <a:solidFill>
                  <a:schemeClr val="accent2">
                    <a:lumMod val="50000"/>
                  </a:schemeClr>
                </a:solidFill>
              </a:rPr>
              <a:t>та розваги, </a:t>
            </a:r>
            <a:endParaRPr lang="uk-UA" dirty="0" smtClean="0">
              <a:solidFill>
                <a:schemeClr val="accent2">
                  <a:lumMod val="50000"/>
                </a:schemeClr>
              </a:solidFill>
            </a:endParaRPr>
          </a:p>
          <a:p>
            <a:pPr marL="0" indent="0">
              <a:lnSpc>
                <a:spcPct val="120000"/>
              </a:lnSpc>
              <a:buNone/>
            </a:pPr>
            <a:r>
              <a:rPr lang="uk-UA" dirty="0" smtClean="0">
                <a:solidFill>
                  <a:schemeClr val="accent2">
                    <a:lumMod val="50000"/>
                  </a:schemeClr>
                </a:solidFill>
              </a:rPr>
              <a:t>гуртки </a:t>
            </a:r>
            <a:r>
              <a:rPr lang="uk-UA" dirty="0">
                <a:solidFill>
                  <a:schemeClr val="accent2">
                    <a:lumMod val="50000"/>
                  </a:schemeClr>
                </a:solidFill>
              </a:rPr>
              <a:t>тощо.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228" y="4103070"/>
            <a:ext cx="3884428" cy="2553202"/>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0324" y="2584737"/>
            <a:ext cx="3635344" cy="2389481"/>
          </a:xfrm>
          <a:prstGeom prst="rect">
            <a:avLst/>
          </a:prstGeom>
          <a:effectLst>
            <a:softEdge rad="1270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211" y="1311242"/>
            <a:ext cx="3651809" cy="2400303"/>
          </a:xfrm>
          <a:prstGeom prst="rect">
            <a:avLst/>
          </a:prstGeom>
          <a:ln>
            <a:noFill/>
          </a:ln>
          <a:effectLst>
            <a:softEdge rad="112500"/>
          </a:effectLst>
        </p:spPr>
      </p:pic>
    </p:spTree>
    <p:extLst>
      <p:ext uri="{BB962C8B-B14F-4D97-AF65-F5344CB8AC3E}">
        <p14:creationId xmlns:p14="http://schemas.microsoft.com/office/powerpoint/2010/main" val="2462541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b="1" dirty="0">
                <a:solidFill>
                  <a:schemeClr val="accent4">
                    <a:lumMod val="50000"/>
                  </a:schemeClr>
                </a:solidFill>
              </a:rPr>
              <a:t>В другій половині дня діти відвідують гуртки англійської мови, танців, художньої праці.</a:t>
            </a:r>
            <a:endParaRPr lang="sk-SK" sz="3600" b="1" dirty="0">
              <a:solidFill>
                <a:schemeClr val="accent4">
                  <a:lumMod val="50000"/>
                </a:schemeClr>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81" y="1941535"/>
            <a:ext cx="3906592" cy="256777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209" y="1941536"/>
            <a:ext cx="3906591" cy="2567770"/>
          </a:xfrm>
          <a:prstGeom prst="rect">
            <a:avLst/>
          </a:prstGeom>
        </p:spPr>
      </p:pic>
      <p:pic>
        <p:nvPicPr>
          <p:cNvPr id="7" name="Объект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42704" y="3933024"/>
            <a:ext cx="3906591" cy="2567770"/>
          </a:xfrm>
        </p:spPr>
      </p:pic>
    </p:spTree>
    <p:extLst>
      <p:ext uri="{BB962C8B-B14F-4D97-AF65-F5344CB8AC3E}">
        <p14:creationId xmlns:p14="http://schemas.microsoft.com/office/powerpoint/2010/main" val="4094900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0820" y="4172755"/>
            <a:ext cx="4432494" cy="2493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838199" y="403762"/>
            <a:ext cx="10760299" cy="1325563"/>
          </a:xfrm>
        </p:spPr>
        <p:txBody>
          <a:bodyPr>
            <a:noAutofit/>
          </a:bodyPr>
          <a:lstStyle/>
          <a:p>
            <a:r>
              <a:rPr lang="uk-UA" sz="2800" b="1" dirty="0">
                <a:solidFill>
                  <a:schemeClr val="accent3">
                    <a:lumMod val="50000"/>
                  </a:schemeClr>
                </a:solidFill>
              </a:rPr>
              <a:t>Провідною у дошкільному віці є ігрова діяльність. Гра широко використовується у роботі з дітьми  як самостійна форма роботи з та як ефективний засіб і метод навчання та оволодіння другою мовою.</a:t>
            </a:r>
            <a:endParaRPr lang="sk-SK" sz="2800" b="1" dirty="0">
              <a:solidFill>
                <a:schemeClr val="accent3">
                  <a:lumMod val="50000"/>
                </a:schemeClr>
              </a:solidFill>
            </a:endParaRPr>
          </a:p>
        </p:txBody>
      </p:sp>
      <p:sp>
        <p:nvSpPr>
          <p:cNvPr id="3" name="Объект 2"/>
          <p:cNvSpPr>
            <a:spLocks noGrp="1"/>
          </p:cNvSpPr>
          <p:nvPr>
            <p:ph idx="1"/>
          </p:nvPr>
        </p:nvSpPr>
        <p:spPr>
          <a:xfrm>
            <a:off x="838200" y="1771518"/>
            <a:ext cx="10760299" cy="1731536"/>
          </a:xfrm>
        </p:spPr>
        <p:txBody>
          <a:bodyPr>
            <a:normAutofit/>
          </a:bodyPr>
          <a:lstStyle/>
          <a:p>
            <a:pPr marL="0" indent="0">
              <a:buNone/>
            </a:pPr>
            <a:r>
              <a:rPr lang="uk-UA" dirty="0"/>
              <a:t>Пріоритет надається творчим іграм (сюжетно-рольові, ігри-драматизації та інсценівки, ігри з елементами праці та художньо-творчої діяльності) та іграм з правилами (дидактичні, інтелектуальні, рухливі, хороводні тощо</a:t>
            </a:r>
            <a:r>
              <a:rPr lang="uk-UA" dirty="0" smtClean="0"/>
              <a:t>).</a:t>
            </a:r>
            <a:endParaRPr lang="sk-SK" dirty="0"/>
          </a:p>
        </p:txBody>
      </p:sp>
      <p:pic>
        <p:nvPicPr>
          <p:cNvPr id="6" name="Рисунок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9261"/>
          <a:stretch/>
        </p:blipFill>
        <p:spPr>
          <a:xfrm flipH="1">
            <a:off x="838199" y="4575228"/>
            <a:ext cx="3206303" cy="1987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8760" y="3333669"/>
            <a:ext cx="3777802" cy="2483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6513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14766" r="28516"/>
          <a:stretch/>
        </p:blipFill>
        <p:spPr>
          <a:xfrm>
            <a:off x="8604746" y="3219415"/>
            <a:ext cx="3443170" cy="341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r="24010" b="9588"/>
          <a:stretch/>
        </p:blipFill>
        <p:spPr>
          <a:xfrm>
            <a:off x="3928966" y="3601208"/>
            <a:ext cx="3746565" cy="2929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Объект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042" r="7925"/>
          <a:stretch/>
        </p:blipFill>
        <p:spPr>
          <a:xfrm>
            <a:off x="6331441" y="1477283"/>
            <a:ext cx="3617396" cy="2421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385762" y="449215"/>
            <a:ext cx="10515600" cy="1325563"/>
          </a:xfrm>
        </p:spPr>
        <p:txBody>
          <a:bodyPr>
            <a:normAutofit fontScale="90000"/>
          </a:bodyPr>
          <a:lstStyle/>
          <a:p>
            <a:r>
              <a:rPr lang="ru-RU" dirty="0" err="1" smtClean="0">
                <a:solidFill>
                  <a:schemeClr val="accent3">
                    <a:lumMod val="50000"/>
                  </a:schemeClr>
                </a:solidFill>
              </a:rPr>
              <a:t>Важливу</a:t>
            </a:r>
            <a:r>
              <a:rPr lang="ru-RU" dirty="0" smtClean="0">
                <a:solidFill>
                  <a:schemeClr val="accent3">
                    <a:lumMod val="50000"/>
                  </a:schemeClr>
                </a:solidFill>
              </a:rPr>
              <a:t> роль у </a:t>
            </a:r>
            <a:r>
              <a:rPr lang="ru-RU" dirty="0" err="1" smtClean="0">
                <a:solidFill>
                  <a:schemeClr val="accent3">
                    <a:lumMod val="50000"/>
                  </a:schemeClr>
                </a:solidFill>
              </a:rPr>
              <a:t>навчанні</a:t>
            </a:r>
            <a:r>
              <a:rPr lang="ru-RU" dirty="0" smtClean="0">
                <a:solidFill>
                  <a:schemeClr val="accent3">
                    <a:lumMod val="50000"/>
                  </a:schemeClr>
                </a:solidFill>
              </a:rPr>
              <a:t> </a:t>
            </a:r>
            <a:r>
              <a:rPr lang="ru-RU" dirty="0" err="1" smtClean="0">
                <a:solidFill>
                  <a:schemeClr val="accent3">
                    <a:lumMod val="50000"/>
                  </a:schemeClr>
                </a:solidFill>
              </a:rPr>
              <a:t>дітей</a:t>
            </a:r>
            <a:r>
              <a:rPr lang="ru-RU" dirty="0" smtClean="0">
                <a:solidFill>
                  <a:schemeClr val="accent3">
                    <a:lumMod val="50000"/>
                  </a:schemeClr>
                </a:solidFill>
              </a:rPr>
              <a:t> </a:t>
            </a:r>
            <a:r>
              <a:rPr lang="ru-RU" dirty="0" err="1" smtClean="0">
                <a:solidFill>
                  <a:schemeClr val="accent3">
                    <a:lumMod val="50000"/>
                  </a:schemeClr>
                </a:solidFill>
              </a:rPr>
              <a:t>другої</a:t>
            </a:r>
            <a:r>
              <a:rPr lang="ru-RU" dirty="0" smtClean="0">
                <a:solidFill>
                  <a:schemeClr val="accent3">
                    <a:lumMod val="50000"/>
                  </a:schemeClr>
                </a:solidFill>
              </a:rPr>
              <a:t> </a:t>
            </a:r>
            <a:r>
              <a:rPr lang="ru-RU" dirty="0" err="1" smtClean="0">
                <a:solidFill>
                  <a:schemeClr val="accent3">
                    <a:lumMod val="50000"/>
                  </a:schemeClr>
                </a:solidFill>
              </a:rPr>
              <a:t>мови</a:t>
            </a:r>
            <a:r>
              <a:rPr lang="ru-RU" dirty="0" smtClean="0">
                <a:solidFill>
                  <a:schemeClr val="accent3">
                    <a:lumMod val="50000"/>
                  </a:schemeClr>
                </a:solidFill>
              </a:rPr>
              <a:t> </a:t>
            </a:r>
            <a:r>
              <a:rPr lang="ru-RU" dirty="0" err="1" smtClean="0">
                <a:solidFill>
                  <a:schemeClr val="accent3">
                    <a:lumMod val="50000"/>
                  </a:schemeClr>
                </a:solidFill>
              </a:rPr>
              <a:t>відіграє</a:t>
            </a:r>
            <a:r>
              <a:rPr lang="ru-RU" dirty="0" smtClean="0">
                <a:solidFill>
                  <a:schemeClr val="accent3">
                    <a:lumMod val="50000"/>
                  </a:schemeClr>
                </a:solidFill>
              </a:rPr>
              <a:t> </a:t>
            </a:r>
            <a:r>
              <a:rPr lang="ru-RU" dirty="0" err="1" smtClean="0">
                <a:solidFill>
                  <a:schemeClr val="accent3">
                    <a:lumMod val="50000"/>
                  </a:schemeClr>
                </a:solidFill>
              </a:rPr>
              <a:t>організоване</a:t>
            </a:r>
            <a:r>
              <a:rPr lang="ru-RU" dirty="0" smtClean="0">
                <a:solidFill>
                  <a:schemeClr val="accent3">
                    <a:lumMod val="50000"/>
                  </a:schemeClr>
                </a:solidFill>
              </a:rPr>
              <a:t> в </a:t>
            </a:r>
            <a:r>
              <a:rPr lang="ru-RU" dirty="0" err="1" smtClean="0">
                <a:solidFill>
                  <a:schemeClr val="accent3">
                    <a:lumMod val="50000"/>
                  </a:schemeClr>
                </a:solidFill>
              </a:rPr>
              <a:t>дошкільному</a:t>
            </a:r>
            <a:r>
              <a:rPr lang="ru-RU" dirty="0" smtClean="0">
                <a:solidFill>
                  <a:schemeClr val="accent3">
                    <a:lumMod val="50000"/>
                  </a:schemeClr>
                </a:solidFill>
              </a:rPr>
              <a:t> </a:t>
            </a:r>
            <a:r>
              <a:rPr lang="ru-RU" dirty="0" err="1" smtClean="0">
                <a:solidFill>
                  <a:schemeClr val="accent3">
                    <a:lumMod val="50000"/>
                  </a:schemeClr>
                </a:solidFill>
              </a:rPr>
              <a:t>закладі</a:t>
            </a:r>
            <a:r>
              <a:rPr lang="ru-RU" dirty="0" smtClean="0">
                <a:solidFill>
                  <a:schemeClr val="accent3">
                    <a:lumMod val="50000"/>
                  </a:schemeClr>
                </a:solidFill>
              </a:rPr>
              <a:t> </a:t>
            </a:r>
            <a:r>
              <a:rPr lang="ru-RU" dirty="0" err="1" smtClean="0">
                <a:solidFill>
                  <a:schemeClr val="accent3">
                    <a:lumMod val="50000"/>
                  </a:schemeClr>
                </a:solidFill>
              </a:rPr>
              <a:t>розвивальне</a:t>
            </a:r>
            <a:r>
              <a:rPr lang="ru-RU" dirty="0" smtClean="0">
                <a:solidFill>
                  <a:schemeClr val="accent3">
                    <a:lumMod val="50000"/>
                  </a:schemeClr>
                </a:solidFill>
              </a:rPr>
              <a:t> </a:t>
            </a:r>
            <a:r>
              <a:rPr lang="ru-RU" dirty="0" err="1" smtClean="0">
                <a:solidFill>
                  <a:schemeClr val="accent3">
                    <a:lumMod val="50000"/>
                  </a:schemeClr>
                </a:solidFill>
              </a:rPr>
              <a:t>середовище</a:t>
            </a:r>
            <a:endParaRPr lang="sk-SK" dirty="0">
              <a:solidFill>
                <a:schemeClr val="accent3">
                  <a:lumMod val="50000"/>
                </a:schemeClr>
              </a:solidFill>
            </a:endParaRPr>
          </a:p>
        </p:txBody>
      </p:sp>
      <p:pic>
        <p:nvPicPr>
          <p:cNvPr id="6" name="Рисунок 5"/>
          <p:cNvPicPr>
            <a:picLocks noChangeAspect="1"/>
          </p:cNvPicPr>
          <p:nvPr/>
        </p:nvPicPr>
        <p:blipFill>
          <a:blip r:embed="rId5"/>
          <a:stretch>
            <a:fillRect/>
          </a:stretch>
        </p:blipFill>
        <p:spPr>
          <a:xfrm>
            <a:off x="685800" y="2149270"/>
            <a:ext cx="3117735" cy="4586914"/>
          </a:xfrm>
          <a:prstGeom prst="rect">
            <a:avLst/>
          </a:prstGeom>
        </p:spPr>
      </p:pic>
    </p:spTree>
    <p:extLst>
      <p:ext uri="{BB962C8B-B14F-4D97-AF65-F5344CB8AC3E}">
        <p14:creationId xmlns:p14="http://schemas.microsoft.com/office/powerpoint/2010/main" val="2204328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117550" y="1971123"/>
            <a:ext cx="4127350" cy="2834886"/>
          </a:xfrm>
          <a:prstGeom prst="rect">
            <a:avLst/>
          </a:prstGeom>
        </p:spPr>
      </p:pic>
      <p:pic>
        <p:nvPicPr>
          <p:cNvPr id="7" name="Рисунок 6"/>
          <p:cNvPicPr>
            <a:picLocks noChangeAspect="1"/>
          </p:cNvPicPr>
          <p:nvPr/>
        </p:nvPicPr>
        <p:blipFill rotWithShape="1">
          <a:blip r:embed="rId3"/>
          <a:srcRect l="3060" t="13079" r="6610" b="7951"/>
          <a:stretch/>
        </p:blipFill>
        <p:spPr>
          <a:xfrm>
            <a:off x="7529513" y="1857375"/>
            <a:ext cx="4443414" cy="2900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p:txBody>
          <a:bodyPr>
            <a:normAutofit/>
          </a:bodyPr>
          <a:lstStyle/>
          <a:p>
            <a:r>
              <a:rPr lang="ru-RU" sz="4000" b="1" dirty="0" err="1" smtClean="0">
                <a:solidFill>
                  <a:schemeClr val="accent3">
                    <a:lumMod val="50000"/>
                  </a:schemeClr>
                </a:solidFill>
              </a:rPr>
              <a:t>Фізичне</a:t>
            </a:r>
            <a:r>
              <a:rPr lang="ru-RU" sz="4000" b="1" dirty="0" smtClean="0">
                <a:solidFill>
                  <a:schemeClr val="accent3">
                    <a:lumMod val="50000"/>
                  </a:schemeClr>
                </a:solidFill>
              </a:rPr>
              <a:t> </a:t>
            </a:r>
            <a:r>
              <a:rPr lang="ru-RU" sz="4000" b="1" dirty="0" err="1" smtClean="0">
                <a:solidFill>
                  <a:schemeClr val="accent3">
                    <a:lumMod val="50000"/>
                  </a:schemeClr>
                </a:solidFill>
              </a:rPr>
              <a:t>виховання</a:t>
            </a:r>
            <a:r>
              <a:rPr lang="ru-RU" sz="4000" b="1" dirty="0" smtClean="0">
                <a:solidFill>
                  <a:schemeClr val="accent3">
                    <a:lumMod val="50000"/>
                  </a:schemeClr>
                </a:solidFill>
              </a:rPr>
              <a:t> </a:t>
            </a:r>
            <a:r>
              <a:rPr lang="ru-RU" sz="4000" b="1" dirty="0" err="1" smtClean="0">
                <a:solidFill>
                  <a:schemeClr val="accent3">
                    <a:lumMod val="50000"/>
                  </a:schemeClr>
                </a:solidFill>
              </a:rPr>
              <a:t>забезпечують</a:t>
            </a:r>
            <a:r>
              <a:rPr lang="ru-RU" sz="4000" b="1" dirty="0" smtClean="0">
                <a:solidFill>
                  <a:schemeClr val="accent3">
                    <a:lumMod val="50000"/>
                  </a:schemeClr>
                </a:solidFill>
              </a:rPr>
              <a:t> </a:t>
            </a:r>
            <a:r>
              <a:rPr lang="ru-RU" sz="4000" b="1" dirty="0" err="1" smtClean="0">
                <a:solidFill>
                  <a:schemeClr val="accent3">
                    <a:lumMod val="50000"/>
                  </a:schemeClr>
                </a:solidFill>
              </a:rPr>
              <a:t>вихователі</a:t>
            </a:r>
            <a:r>
              <a:rPr lang="ru-RU" sz="4000" b="1" dirty="0" smtClean="0">
                <a:solidFill>
                  <a:schemeClr val="accent3">
                    <a:lumMod val="50000"/>
                  </a:schemeClr>
                </a:solidFill>
              </a:rPr>
              <a:t> та </a:t>
            </a:r>
            <a:r>
              <a:rPr lang="ru-RU" sz="4000" b="1" dirty="0" err="1" smtClean="0">
                <a:solidFill>
                  <a:schemeClr val="accent3">
                    <a:lumMod val="50000"/>
                  </a:schemeClr>
                </a:solidFill>
              </a:rPr>
              <a:t>фізінструктор</a:t>
            </a:r>
            <a:endParaRPr lang="sk-SK" sz="4000" b="1" dirty="0">
              <a:solidFill>
                <a:schemeClr val="accent3">
                  <a:lumMod val="50000"/>
                </a:schemeClr>
              </a:solidFill>
            </a:endParaRPr>
          </a:p>
        </p:txBody>
      </p:sp>
      <p:pic>
        <p:nvPicPr>
          <p:cNvPr id="9" name="Рисунок 8"/>
          <p:cNvPicPr>
            <a:picLocks noChangeAspect="1"/>
          </p:cNvPicPr>
          <p:nvPr/>
        </p:nvPicPr>
        <p:blipFill>
          <a:blip r:embed="rId4"/>
          <a:stretch>
            <a:fillRect/>
          </a:stretch>
        </p:blipFill>
        <p:spPr>
          <a:xfrm>
            <a:off x="3634544" y="3601398"/>
            <a:ext cx="4333875" cy="287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1988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flipH="1">
            <a:off x="489170" y="594851"/>
            <a:ext cx="2996848" cy="3991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3"/>
          <a:srcRect t="5983" b="13114"/>
          <a:stretch/>
        </p:blipFill>
        <p:spPr>
          <a:xfrm>
            <a:off x="2994366" y="3457575"/>
            <a:ext cx="3845863" cy="3111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3872990" y="823057"/>
            <a:ext cx="7557010" cy="1325563"/>
          </a:xfrm>
        </p:spPr>
        <p:txBody>
          <a:bodyPr>
            <a:noAutofit/>
          </a:bodyPr>
          <a:lstStyle/>
          <a:p>
            <a:r>
              <a:rPr lang="ru-RU" sz="3600" dirty="0" smtClean="0">
                <a:solidFill>
                  <a:schemeClr val="accent3">
                    <a:lumMod val="50000"/>
                  </a:schemeClr>
                </a:solidFill>
              </a:rPr>
              <a:t>З метою </a:t>
            </a:r>
            <a:r>
              <a:rPr lang="ru-RU" sz="3600" dirty="0" err="1" smtClean="0">
                <a:solidFill>
                  <a:schemeClr val="accent3">
                    <a:lumMod val="50000"/>
                  </a:schemeClr>
                </a:solidFill>
              </a:rPr>
              <a:t>музичного</a:t>
            </a:r>
            <a:r>
              <a:rPr lang="ru-RU" sz="3600" dirty="0" smtClean="0">
                <a:solidFill>
                  <a:schemeClr val="accent3">
                    <a:lumMod val="50000"/>
                  </a:schemeClr>
                </a:solidFill>
              </a:rPr>
              <a:t> і </a:t>
            </a:r>
            <a:r>
              <a:rPr lang="ru-RU" sz="3600" dirty="0" err="1" smtClean="0">
                <a:solidFill>
                  <a:schemeClr val="accent3">
                    <a:lumMod val="50000"/>
                  </a:schemeClr>
                </a:solidFill>
              </a:rPr>
              <a:t>мовленнєвого</a:t>
            </a:r>
            <a:r>
              <a:rPr lang="ru-RU" sz="3600" dirty="0" smtClean="0">
                <a:solidFill>
                  <a:schemeClr val="accent3">
                    <a:lumMod val="50000"/>
                  </a:schemeClr>
                </a:solidFill>
              </a:rPr>
              <a:t> </a:t>
            </a:r>
            <a:r>
              <a:rPr lang="ru-RU" sz="3600" dirty="0" err="1" smtClean="0">
                <a:solidFill>
                  <a:schemeClr val="accent3">
                    <a:lumMod val="50000"/>
                  </a:schemeClr>
                </a:solidFill>
              </a:rPr>
              <a:t>розвитку</a:t>
            </a:r>
            <a:r>
              <a:rPr lang="ru-RU" sz="3600" dirty="0" smtClean="0">
                <a:solidFill>
                  <a:schemeClr val="accent3">
                    <a:lumMod val="50000"/>
                  </a:schemeClr>
                </a:solidFill>
              </a:rPr>
              <a:t> </a:t>
            </a:r>
            <a:r>
              <a:rPr lang="ru-RU" sz="3600" dirty="0" err="1" smtClean="0">
                <a:solidFill>
                  <a:schemeClr val="accent3">
                    <a:lumMod val="50000"/>
                  </a:schemeClr>
                </a:solidFill>
              </a:rPr>
              <a:t>вихованців</a:t>
            </a:r>
            <a:r>
              <a:rPr lang="ru-RU" sz="3600" dirty="0" smtClean="0">
                <a:solidFill>
                  <a:schemeClr val="accent3">
                    <a:lumMod val="50000"/>
                  </a:schemeClr>
                </a:solidFill>
              </a:rPr>
              <a:t> для </a:t>
            </a:r>
            <a:r>
              <a:rPr lang="ru-RU" sz="3600" dirty="0" err="1" smtClean="0">
                <a:solidFill>
                  <a:schemeClr val="accent3">
                    <a:lumMod val="50000"/>
                  </a:schemeClr>
                </a:solidFill>
              </a:rPr>
              <a:t>дітей</a:t>
            </a:r>
            <a:r>
              <a:rPr lang="ru-RU" sz="3600" dirty="0" smtClean="0">
                <a:solidFill>
                  <a:schemeClr val="accent3">
                    <a:lumMod val="50000"/>
                  </a:schemeClr>
                </a:solidFill>
              </a:rPr>
              <a:t> </a:t>
            </a:r>
            <a:r>
              <a:rPr lang="ru-RU" sz="3600" dirty="0" err="1" smtClean="0">
                <a:solidFill>
                  <a:schemeClr val="accent3">
                    <a:lumMod val="50000"/>
                  </a:schemeClr>
                </a:solidFill>
              </a:rPr>
              <a:t>добираються</a:t>
            </a:r>
            <a:r>
              <a:rPr lang="ru-RU" sz="3600" dirty="0" smtClean="0">
                <a:solidFill>
                  <a:schemeClr val="accent3">
                    <a:lumMod val="50000"/>
                  </a:schemeClr>
                </a:solidFill>
              </a:rPr>
              <a:t> твори </a:t>
            </a:r>
            <a:r>
              <a:rPr lang="ru-RU" sz="3600" dirty="0" err="1" smtClean="0">
                <a:solidFill>
                  <a:schemeClr val="accent3">
                    <a:lumMod val="50000"/>
                  </a:schemeClr>
                </a:solidFill>
              </a:rPr>
              <a:t>українською</a:t>
            </a:r>
            <a:r>
              <a:rPr lang="ru-RU" sz="3600" dirty="0" smtClean="0">
                <a:solidFill>
                  <a:schemeClr val="accent3">
                    <a:lumMod val="50000"/>
                  </a:schemeClr>
                </a:solidFill>
              </a:rPr>
              <a:t> та </a:t>
            </a:r>
            <a:r>
              <a:rPr lang="ru-RU" sz="3600" dirty="0" err="1" smtClean="0">
                <a:solidFill>
                  <a:schemeClr val="accent3">
                    <a:lumMod val="50000"/>
                  </a:schemeClr>
                </a:solidFill>
              </a:rPr>
              <a:t>словацькою</a:t>
            </a:r>
            <a:r>
              <a:rPr lang="ru-RU" sz="3600" dirty="0" smtClean="0">
                <a:solidFill>
                  <a:schemeClr val="accent3">
                    <a:lumMod val="50000"/>
                  </a:schemeClr>
                </a:solidFill>
              </a:rPr>
              <a:t> </a:t>
            </a:r>
            <a:r>
              <a:rPr lang="ru-RU" sz="3600" dirty="0" err="1" smtClean="0">
                <a:solidFill>
                  <a:schemeClr val="accent3">
                    <a:lumMod val="50000"/>
                  </a:schemeClr>
                </a:solidFill>
              </a:rPr>
              <a:t>мовою</a:t>
            </a:r>
            <a:endParaRPr lang="sk-SK" sz="3600" dirty="0">
              <a:solidFill>
                <a:schemeClr val="accent3">
                  <a:lumMod val="50000"/>
                </a:schemeClr>
              </a:solidFill>
            </a:endParaRPr>
          </a:p>
        </p:txBody>
      </p:sp>
      <p:pic>
        <p:nvPicPr>
          <p:cNvPr id="4" name="Объект 3"/>
          <p:cNvPicPr>
            <a:picLocks noGrp="1" noChangeAspect="1"/>
          </p:cNvPicPr>
          <p:nvPr>
            <p:ph idx="1"/>
          </p:nvPr>
        </p:nvPicPr>
        <p:blipFill>
          <a:blip r:embed="rId4"/>
          <a:stretch>
            <a:fillRect/>
          </a:stretch>
        </p:blipFill>
        <p:spPr>
          <a:xfrm>
            <a:off x="6942827" y="2626841"/>
            <a:ext cx="4805196" cy="3670637"/>
          </a:xfrm>
          <a:prstGeom prst="rect">
            <a:avLst/>
          </a:prstGeom>
        </p:spPr>
      </p:pic>
    </p:spTree>
    <p:extLst>
      <p:ext uri="{BB962C8B-B14F-4D97-AF65-F5344CB8AC3E}">
        <p14:creationId xmlns:p14="http://schemas.microsoft.com/office/powerpoint/2010/main" val="1202953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t="12869" b="12869"/>
          <a:stretch/>
        </p:blipFill>
        <p:spPr>
          <a:xfrm>
            <a:off x="3029311" y="3445152"/>
            <a:ext cx="5999004" cy="3338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838200" y="922337"/>
            <a:ext cx="10515600" cy="1325563"/>
          </a:xfrm>
        </p:spPr>
        <p:txBody>
          <a:bodyPr>
            <a:noAutofit/>
          </a:bodyPr>
          <a:lstStyle/>
          <a:p>
            <a:r>
              <a:rPr lang="ru-RU" sz="3600" b="1" dirty="0" smtClean="0">
                <a:solidFill>
                  <a:schemeClr val="accent3">
                    <a:lumMod val="50000"/>
                  </a:schemeClr>
                </a:solidFill>
              </a:rPr>
              <a:t>Театр – один з самих </a:t>
            </a:r>
            <a:r>
              <a:rPr lang="ru-RU" sz="3600" b="1" dirty="0" err="1" smtClean="0">
                <a:solidFill>
                  <a:schemeClr val="accent3">
                    <a:lumMod val="50000"/>
                  </a:schemeClr>
                </a:solidFill>
              </a:rPr>
              <a:t>демократичних</a:t>
            </a:r>
            <a:r>
              <a:rPr lang="ru-RU" sz="3600" b="1" dirty="0" smtClean="0">
                <a:solidFill>
                  <a:schemeClr val="accent3">
                    <a:lumMod val="50000"/>
                  </a:schemeClr>
                </a:solidFill>
              </a:rPr>
              <a:t> </a:t>
            </a:r>
            <a:r>
              <a:rPr lang="ru-RU" sz="3600" b="1" dirty="0" err="1" smtClean="0">
                <a:solidFill>
                  <a:schemeClr val="accent3">
                    <a:lumMod val="50000"/>
                  </a:schemeClr>
                </a:solidFill>
              </a:rPr>
              <a:t>видів</a:t>
            </a:r>
            <a:r>
              <a:rPr lang="ru-RU" sz="3600" b="1" dirty="0" smtClean="0">
                <a:solidFill>
                  <a:schemeClr val="accent3">
                    <a:lumMod val="50000"/>
                  </a:schemeClr>
                </a:solidFill>
              </a:rPr>
              <a:t> </a:t>
            </a:r>
            <a:r>
              <a:rPr lang="ru-RU" sz="3600" b="1" dirty="0" err="1" smtClean="0">
                <a:solidFill>
                  <a:schemeClr val="accent3">
                    <a:lumMod val="50000"/>
                  </a:schemeClr>
                </a:solidFill>
              </a:rPr>
              <a:t>мистецтва</a:t>
            </a:r>
            <a:r>
              <a:rPr lang="ru-RU" sz="3600" b="1" dirty="0" smtClean="0">
                <a:solidFill>
                  <a:schemeClr val="accent3">
                    <a:lumMod val="50000"/>
                  </a:schemeClr>
                </a:solidFill>
              </a:rPr>
              <a:t> для </a:t>
            </a:r>
            <a:r>
              <a:rPr lang="ru-RU" sz="3600" b="1" dirty="0" err="1" smtClean="0">
                <a:solidFill>
                  <a:schemeClr val="accent3">
                    <a:lumMod val="50000"/>
                  </a:schemeClr>
                </a:solidFill>
              </a:rPr>
              <a:t>дітей</a:t>
            </a:r>
            <a:r>
              <a:rPr lang="ru-RU" sz="3600" b="1" dirty="0" smtClean="0">
                <a:solidFill>
                  <a:schemeClr val="accent3">
                    <a:lumMod val="50000"/>
                  </a:schemeClr>
                </a:solidFill>
              </a:rPr>
              <a:t>, </a:t>
            </a:r>
            <a:r>
              <a:rPr lang="ru-RU" sz="3600" b="1" dirty="0" err="1" smtClean="0">
                <a:solidFill>
                  <a:schemeClr val="accent3">
                    <a:lumMod val="50000"/>
                  </a:schemeClr>
                </a:solidFill>
              </a:rPr>
              <a:t>він</a:t>
            </a:r>
            <a:r>
              <a:rPr lang="ru-RU" sz="3600" b="1" dirty="0" smtClean="0">
                <a:solidFill>
                  <a:schemeClr val="accent3">
                    <a:lumMod val="50000"/>
                  </a:schemeClr>
                </a:solidFill>
              </a:rPr>
              <a:t> </a:t>
            </a:r>
            <a:r>
              <a:rPr lang="ru-RU" sz="3600" b="1" dirty="0" err="1" smtClean="0">
                <a:solidFill>
                  <a:schemeClr val="accent3">
                    <a:lumMod val="50000"/>
                  </a:schemeClr>
                </a:solidFill>
              </a:rPr>
              <a:t>дозволяє</a:t>
            </a:r>
            <a:r>
              <a:rPr lang="ru-RU" sz="3600" b="1" dirty="0" smtClean="0">
                <a:solidFill>
                  <a:schemeClr val="accent3">
                    <a:lumMod val="50000"/>
                  </a:schemeClr>
                </a:solidFill>
              </a:rPr>
              <a:t> </a:t>
            </a:r>
            <a:r>
              <a:rPr lang="ru-RU" sz="3600" b="1" dirty="0" err="1" smtClean="0">
                <a:solidFill>
                  <a:schemeClr val="accent3">
                    <a:lumMod val="50000"/>
                  </a:schemeClr>
                </a:solidFill>
              </a:rPr>
              <a:t>вирішити</a:t>
            </a:r>
            <a:r>
              <a:rPr lang="ru-RU" sz="3600" b="1" dirty="0" smtClean="0">
                <a:solidFill>
                  <a:schemeClr val="accent3">
                    <a:lumMod val="50000"/>
                  </a:schemeClr>
                </a:solidFill>
              </a:rPr>
              <a:t> </a:t>
            </a:r>
            <a:r>
              <a:rPr lang="ru-RU" sz="3600" b="1" dirty="0" err="1" smtClean="0">
                <a:solidFill>
                  <a:schemeClr val="accent3">
                    <a:lumMod val="50000"/>
                  </a:schemeClr>
                </a:solidFill>
              </a:rPr>
              <a:t>безліч</a:t>
            </a:r>
            <a:r>
              <a:rPr lang="ru-RU" sz="3600" b="1" dirty="0" smtClean="0">
                <a:solidFill>
                  <a:schemeClr val="accent3">
                    <a:lumMod val="50000"/>
                  </a:schemeClr>
                </a:solidFill>
              </a:rPr>
              <a:t> </a:t>
            </a:r>
            <a:r>
              <a:rPr lang="ru-RU" sz="3600" b="1" dirty="0" err="1" smtClean="0">
                <a:solidFill>
                  <a:schemeClr val="accent3">
                    <a:lumMod val="50000"/>
                  </a:schemeClr>
                </a:solidFill>
              </a:rPr>
              <a:t>актуальних</a:t>
            </a:r>
            <a:r>
              <a:rPr lang="ru-RU" sz="3600" b="1" dirty="0" smtClean="0">
                <a:solidFill>
                  <a:schemeClr val="accent3">
                    <a:lumMod val="50000"/>
                  </a:schemeClr>
                </a:solidFill>
              </a:rPr>
              <a:t> </a:t>
            </a:r>
            <a:r>
              <a:rPr lang="ru-RU" sz="3600" b="1" dirty="0" err="1" smtClean="0">
                <a:solidFill>
                  <a:schemeClr val="accent3">
                    <a:lumMod val="50000"/>
                  </a:schemeClr>
                </a:solidFill>
              </a:rPr>
              <a:t>завдань</a:t>
            </a:r>
            <a:r>
              <a:rPr lang="ru-RU" sz="3600" b="1" dirty="0" smtClean="0">
                <a:solidFill>
                  <a:schemeClr val="accent3">
                    <a:lumMod val="50000"/>
                  </a:schemeClr>
                </a:solidFill>
              </a:rPr>
              <a:t> </a:t>
            </a:r>
            <a:r>
              <a:rPr lang="ru-RU" sz="3600" b="1" dirty="0" err="1" smtClean="0">
                <a:solidFill>
                  <a:schemeClr val="accent3">
                    <a:lumMod val="50000"/>
                  </a:schemeClr>
                </a:solidFill>
              </a:rPr>
              <a:t>навчання</a:t>
            </a:r>
            <a:r>
              <a:rPr lang="ru-RU" sz="3600" b="1" dirty="0" smtClean="0">
                <a:solidFill>
                  <a:schemeClr val="accent3">
                    <a:lumMod val="50000"/>
                  </a:schemeClr>
                </a:solidFill>
              </a:rPr>
              <a:t> </a:t>
            </a:r>
            <a:r>
              <a:rPr lang="ru-RU" sz="3600" b="1" dirty="0" err="1" smtClean="0">
                <a:solidFill>
                  <a:schemeClr val="accent3">
                    <a:lumMod val="50000"/>
                  </a:schemeClr>
                </a:solidFill>
              </a:rPr>
              <a:t>дітей</a:t>
            </a:r>
            <a:r>
              <a:rPr lang="ru-RU" sz="3600" b="1" dirty="0" smtClean="0">
                <a:solidFill>
                  <a:schemeClr val="accent3">
                    <a:lumMod val="50000"/>
                  </a:schemeClr>
                </a:solidFill>
              </a:rPr>
              <a:t> у </a:t>
            </a:r>
            <a:r>
              <a:rPr lang="ru-RU" sz="3600" b="1" dirty="0" err="1" smtClean="0">
                <a:solidFill>
                  <a:schemeClr val="accent3">
                    <a:lumMod val="50000"/>
                  </a:schemeClr>
                </a:solidFill>
              </a:rPr>
              <a:t>групах</a:t>
            </a:r>
            <a:r>
              <a:rPr lang="ru-RU" sz="3600" b="1" dirty="0" smtClean="0">
                <a:solidFill>
                  <a:schemeClr val="accent3">
                    <a:lumMod val="50000"/>
                  </a:schemeClr>
                </a:solidFill>
              </a:rPr>
              <a:t> з </a:t>
            </a:r>
            <a:r>
              <a:rPr lang="ru-RU" sz="3600" b="1" dirty="0" err="1" smtClean="0">
                <a:solidFill>
                  <a:schemeClr val="accent3">
                    <a:lumMod val="50000"/>
                  </a:schemeClr>
                </a:solidFill>
              </a:rPr>
              <a:t>двома</a:t>
            </a:r>
            <a:r>
              <a:rPr lang="ru-RU" sz="3600" b="1" dirty="0" smtClean="0">
                <a:solidFill>
                  <a:schemeClr val="accent3">
                    <a:lumMod val="50000"/>
                  </a:schemeClr>
                </a:solidFill>
              </a:rPr>
              <a:t> </a:t>
            </a:r>
            <a:r>
              <a:rPr lang="ru-RU" sz="3600" b="1" dirty="0" err="1" smtClean="0">
                <a:solidFill>
                  <a:schemeClr val="accent3">
                    <a:lumMod val="50000"/>
                  </a:schemeClr>
                </a:solidFill>
              </a:rPr>
              <a:t>мовами</a:t>
            </a:r>
            <a:r>
              <a:rPr lang="ru-RU" sz="3600" b="1" dirty="0" smtClean="0">
                <a:solidFill>
                  <a:schemeClr val="accent3">
                    <a:lumMod val="50000"/>
                  </a:schemeClr>
                </a:solidFill>
              </a:rPr>
              <a:t> </a:t>
            </a:r>
            <a:r>
              <a:rPr lang="ru-RU" sz="3600" b="1" dirty="0" err="1" smtClean="0">
                <a:solidFill>
                  <a:schemeClr val="accent3">
                    <a:lumMod val="50000"/>
                  </a:schemeClr>
                </a:solidFill>
              </a:rPr>
              <a:t>навчання</a:t>
            </a:r>
            <a:r>
              <a:rPr lang="ru-RU" sz="3600" b="1" dirty="0" smtClean="0">
                <a:solidFill>
                  <a:schemeClr val="accent3">
                    <a:lumMod val="50000"/>
                  </a:schemeClr>
                </a:solidFill>
              </a:rPr>
              <a:t>.</a:t>
            </a:r>
            <a:br>
              <a:rPr lang="ru-RU" sz="3600" b="1" dirty="0" smtClean="0">
                <a:solidFill>
                  <a:schemeClr val="accent3">
                    <a:lumMod val="50000"/>
                  </a:schemeClr>
                </a:solidFill>
              </a:rPr>
            </a:br>
            <a:endParaRPr lang="sk-SK" sz="3600" b="1" dirty="0">
              <a:solidFill>
                <a:schemeClr val="accent3">
                  <a:lumMod val="50000"/>
                </a:schemeClr>
              </a:solidFill>
            </a:endParaRPr>
          </a:p>
        </p:txBody>
      </p:sp>
      <p:pic>
        <p:nvPicPr>
          <p:cNvPr id="6" name="Рисунок 5"/>
          <p:cNvPicPr>
            <a:picLocks noChangeAspect="1"/>
          </p:cNvPicPr>
          <p:nvPr/>
        </p:nvPicPr>
        <p:blipFill rotWithShape="1">
          <a:blip r:embed="rId3"/>
          <a:srcRect l="25184" t="28360" r="5713" b="12869"/>
          <a:stretch/>
        </p:blipFill>
        <p:spPr>
          <a:xfrm>
            <a:off x="328264" y="2521689"/>
            <a:ext cx="3638488" cy="2318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Объект 3"/>
          <p:cNvPicPr>
            <a:picLocks noGrp="1" noChangeAspect="1"/>
          </p:cNvPicPr>
          <p:nvPr>
            <p:ph idx="1"/>
          </p:nvPr>
        </p:nvPicPr>
        <p:blipFill rotWithShape="1">
          <a:blip r:embed="rId4"/>
          <a:srcRect t="13314" r="19650" b="12622"/>
          <a:stretch/>
        </p:blipFill>
        <p:spPr>
          <a:xfrm>
            <a:off x="7829043" y="1849607"/>
            <a:ext cx="3733801" cy="257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1918377"/>
      </p:ext>
    </p:extLst>
  </p:cSld>
  <p:clrMapOvr>
    <a:masterClrMapping/>
  </p:clrMapOvr>
</p:sld>
</file>

<file path=ppt/theme/theme1.xml><?xml version="1.0" encoding="utf-8"?>
<a:theme xmlns:a="http://schemas.openxmlformats.org/drawingml/2006/main" name="Тема Office">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348</Words>
  <Application>Microsoft Office PowerPoint</Application>
  <PresentationFormat>Широкоэкранный</PresentationFormat>
  <Paragraphs>25</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Times New Roman</vt:lpstr>
      <vt:lpstr>Тема Office</vt:lpstr>
      <vt:lpstr>ОСОБЛИВОСТІ ОРГАНІЗАЦІЇ ОСВІТНЬОГО ПРОЦЕСУ В ДОШКІЛЬНОМУ НАВЧАЛЬНОМУ ЗАКЛАДІ З КІЛЬКОМА МОВАМИ НАВЧАННЯ </vt:lpstr>
      <vt:lpstr>Зміст навчально-виховного процесу</vt:lpstr>
      <vt:lpstr>У навчально-виховному процесі у групах із навчанням українською та словацькою мовами використовуються такі основні форми організації дітей:  </vt:lpstr>
      <vt:lpstr>В другій половині дня діти відвідують гуртки англійської мови, танців, художньої праці.</vt:lpstr>
      <vt:lpstr>Провідною у дошкільному віці є ігрова діяльність. Гра широко використовується у роботі з дітьми  як самостійна форма роботи з та як ефективний засіб і метод навчання та оволодіння другою мовою.</vt:lpstr>
      <vt:lpstr>Важливу роль у навчанні дітей другої мови відіграє організоване в дошкільному закладі розвивальне середовище</vt:lpstr>
      <vt:lpstr>Фізичне виховання забезпечують вихователі та фізінструктор</vt:lpstr>
      <vt:lpstr>З метою музичного і мовленнєвого розвитку вихованців для дітей добираються твори українською та словацькою мовою</vt:lpstr>
      <vt:lpstr>Театр – один з самих демократичних видів мистецтва для дітей, він дозволяє вирішити безліч актуальних завдань навчання дітей у групах з двома мовами навчання. </vt:lpstr>
      <vt:lpstr>Навчання мови та розвиток мовлення спрямовується на формування у дітей лексичної, фонетичної, граматичної, діамонологічної та комунікативної компетентності як першою, так і другою мовами</vt:lpstr>
      <vt:lpstr>Засвоєнню другої мови сприяє також  розгортання навчально-мовленнєвої діяльності у повсякденному житті у формі мовленнєвих ігрових ситуацій, дидактичних ігор,  самостійної художньо-мовленнєвої діяльності,  індивідуальної роботи,  а також активне включення мовлення в предметну, ігрову, рухову, пізнавальну, образотворчу, театралізовану, музичну діяльність тощо. </vt:lpstr>
      <vt:lpstr>У дошкільному закладі з кількома мовами навчання загострюється актуальна потреба сьогодення в тісній інтеграції родинного і суспільного дошкільного виховання</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vik89sh@gmail.com</dc:creator>
  <cp:lastModifiedBy>vik89sh@gmail.com</cp:lastModifiedBy>
  <cp:revision>18</cp:revision>
  <dcterms:created xsi:type="dcterms:W3CDTF">2017-11-09T13:16:35Z</dcterms:created>
  <dcterms:modified xsi:type="dcterms:W3CDTF">2017-11-09T17:53:17Z</dcterms:modified>
</cp:coreProperties>
</file>